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30" r:id="rId2"/>
    <p:sldId id="277" r:id="rId3"/>
    <p:sldId id="278" r:id="rId4"/>
    <p:sldId id="280" r:id="rId5"/>
    <p:sldId id="281" r:id="rId6"/>
    <p:sldId id="286" r:id="rId7"/>
    <p:sldId id="283" r:id="rId8"/>
    <p:sldId id="284" r:id="rId9"/>
    <p:sldId id="322" r:id="rId10"/>
    <p:sldId id="289" r:id="rId11"/>
    <p:sldId id="294" r:id="rId12"/>
    <p:sldId id="337" r:id="rId13"/>
    <p:sldId id="297" r:id="rId14"/>
    <p:sldId id="299" r:id="rId15"/>
    <p:sldId id="336" r:id="rId16"/>
    <p:sldId id="300" r:id="rId17"/>
    <p:sldId id="301" r:id="rId18"/>
    <p:sldId id="334" r:id="rId19"/>
    <p:sldId id="303" r:id="rId20"/>
    <p:sldId id="304" r:id="rId21"/>
    <p:sldId id="306" r:id="rId22"/>
    <p:sldId id="282" r:id="rId23"/>
    <p:sldId id="285" r:id="rId24"/>
    <p:sldId id="323" r:id="rId25"/>
    <p:sldId id="324" r:id="rId26"/>
    <p:sldId id="287" r:id="rId27"/>
    <p:sldId id="288" r:id="rId28"/>
    <p:sldId id="326" r:id="rId29"/>
    <p:sldId id="329" r:id="rId30"/>
    <p:sldId id="335" r:id="rId31"/>
    <p:sldId id="333" r:id="rId32"/>
    <p:sldId id="290" r:id="rId33"/>
    <p:sldId id="293" r:id="rId34"/>
    <p:sldId id="338" r:id="rId35"/>
    <p:sldId id="317" r:id="rId36"/>
    <p:sldId id="295" r:id="rId37"/>
    <p:sldId id="296" r:id="rId38"/>
    <p:sldId id="298"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75" autoAdjust="0"/>
    <p:restoredTop sz="94660"/>
  </p:normalViewPr>
  <p:slideViewPr>
    <p:cSldViewPr>
      <p:cViewPr varScale="1">
        <p:scale>
          <a:sx n="82" d="100"/>
          <a:sy n="82" d="100"/>
        </p:scale>
        <p:origin x="-16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0"/>
    </p:cViewPr>
  </p:sorterViewPr>
  <p:notesViewPr>
    <p:cSldViewPr>
      <p:cViewPr>
        <p:scale>
          <a:sx n="64" d="100"/>
          <a:sy n="64" d="100"/>
        </p:scale>
        <p:origin x="-16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DE3691-48A5-4407-BD23-033B2B988163}" type="datetimeFigureOut">
              <a:rPr lang="en-US" smtClean="0"/>
              <a:pPr/>
              <a:t>10/22/2012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E8388-6ABF-459C-B9F9-C721EBDC4773}" type="slidenum">
              <a:rPr lang="en-US" smtClean="0"/>
              <a:pPr/>
              <a:t>‹#›</a:t>
            </a:fld>
            <a:endParaRPr lang="en-US"/>
          </a:p>
        </p:txBody>
      </p:sp>
    </p:spTree>
    <p:extLst>
      <p:ext uri="{BB962C8B-B14F-4D97-AF65-F5344CB8AC3E}">
        <p14:creationId xmlns:p14="http://schemas.microsoft.com/office/powerpoint/2010/main" xmlns="" val="3779172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B975E-C217-4CFC-A916-8569D390486E}"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9A70F-3E6B-4682-94CD-48FD8161E2AC}" type="slidenum">
              <a:rPr lang="en-US" smtClean="0"/>
              <a:pPr/>
              <a:t>‹#›</a:t>
            </a:fld>
            <a:endParaRPr lang="en-US"/>
          </a:p>
        </p:txBody>
      </p:sp>
    </p:spTree>
    <p:extLst>
      <p:ext uri="{BB962C8B-B14F-4D97-AF65-F5344CB8AC3E}">
        <p14:creationId xmlns:p14="http://schemas.microsoft.com/office/powerpoint/2010/main" xmlns="" val="315921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Collaborative effort between Harvard, MIT, NBER, CORE, state of Oregon, and with the help of expert consultants.</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$3,156 control</a:t>
            </a:r>
            <a:r>
              <a:rPr lang="en-US" baseline="0" dirty="0" smtClean="0"/>
              <a:t> mean spending</a:t>
            </a:r>
            <a:endParaRPr lang="en-US" dirty="0" smtClean="0"/>
          </a:p>
          <a:p>
            <a:r>
              <a:rPr lang="en-US" dirty="0" smtClean="0"/>
              <a:t>Gaining insurance</a:t>
            </a:r>
            <a:r>
              <a:rPr lang="en-US" baseline="0" dirty="0" smtClean="0"/>
              <a:t> led to better access to care and higher satisfaction with care for those who got it. It also led to increased adherence to recommended preventative care. It also increased the probability of a hospital admission, primarily driven by non-ED admissions, primarily heart-disease related.</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6BA0F-0DFB-4CEE-A510-FF086E0A7DFD}" type="slidenum">
              <a:rPr lang="en-US" smtClean="0"/>
              <a:pPr/>
              <a:t>12</a:t>
            </a:fld>
            <a:endParaRPr lang="en-US"/>
          </a:p>
        </p:txBody>
      </p:sp>
    </p:spTree>
    <p:extLst>
      <p:ext uri="{BB962C8B-B14F-4D97-AF65-F5344CB8AC3E}">
        <p14:creationId xmlns:p14="http://schemas.microsoft.com/office/powerpoint/2010/main" xmlns="" val="87811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decrease in medical-related</a:t>
            </a:r>
            <a:r>
              <a:rPr lang="en-US" baseline="0" dirty="0" smtClean="0"/>
              <a:t> bankruptcy, which we wouldn’t expect anyway.   Important implications for patients and providers</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 that previous estimates have</a:t>
            </a:r>
            <a:r>
              <a:rPr lang="en-US" baseline="0" dirty="0" smtClean="0"/>
              <a:t> underestimated the cost-effectiveness of health insurance.</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Mandate may reach a different population –</a:t>
            </a:r>
            <a:r>
              <a:rPr lang="en-US" baseline="0" dirty="0" smtClean="0"/>
              <a:t> but we can assume imperfect take-up because it doesn’t reach this population. </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in annual food stamp income</a:t>
            </a:r>
            <a:r>
              <a:rPr lang="en-US" baseline="0" dirty="0" smtClean="0"/>
              <a:t> of about $45 (&lt;.5% of annual income)</a:t>
            </a:r>
          </a:p>
          <a:p>
            <a:r>
              <a:rPr lang="en-US" sz="1200" kern="1200" dirty="0" smtClean="0">
                <a:solidFill>
                  <a:schemeClr val="tx1"/>
                </a:solidFill>
                <a:latin typeface="+mn-lt"/>
                <a:ea typeface="+mn-ea"/>
                <a:cs typeface="+mn-cs"/>
              </a:rPr>
              <a:t>1) We are using simultaneous equation modeling – by using variables that appear in one equation to shift this equation and trace out the other. </a:t>
            </a:r>
          </a:p>
          <a:p>
            <a:r>
              <a:rPr lang="en-US" sz="1200" kern="1200" dirty="0" smtClean="0">
                <a:solidFill>
                  <a:schemeClr val="tx1"/>
                </a:solidFill>
                <a:latin typeface="+mn-lt"/>
                <a:ea typeface="+mn-ea"/>
                <a:cs typeface="+mn-cs"/>
              </a:rPr>
              <a:t>2) The LATE theorem says that an instrument which is as good as randomly assigned, affects the outcome through a single known channel, has a first-stage, and affects the causal channel of interest only in one direction, can be used to estimate the average causal effect on the affected group (</a:t>
            </a:r>
            <a:r>
              <a:rPr lang="en-US" sz="1200" kern="1200" dirty="0" err="1" smtClean="0">
                <a:solidFill>
                  <a:schemeClr val="tx1"/>
                </a:solidFill>
                <a:latin typeface="+mn-lt"/>
                <a:ea typeface="+mn-ea"/>
                <a:cs typeface="+mn-cs"/>
              </a:rPr>
              <a:t>Imbens</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Angrist</a:t>
            </a:r>
            <a:r>
              <a:rPr lang="en-US" sz="1200" kern="1200" dirty="0" smtClean="0">
                <a:solidFill>
                  <a:schemeClr val="tx1"/>
                </a:solidFill>
                <a:latin typeface="+mn-lt"/>
                <a:ea typeface="+mn-ea"/>
                <a:cs typeface="+mn-cs"/>
              </a:rPr>
              <a:t>, 1994).</a:t>
            </a:r>
          </a:p>
          <a:p>
            <a:r>
              <a:rPr lang="en-US" sz="1200" kern="1200" dirty="0" smtClean="0">
                <a:solidFill>
                  <a:schemeClr val="tx1"/>
                </a:solidFill>
                <a:latin typeface="+mn-lt"/>
                <a:ea typeface="+mn-ea"/>
                <a:cs typeface="+mn-cs"/>
              </a:rPr>
              <a:t>3) Another way of saying this is that we know that the lottery itself has no other influence on our outcomes of interest OTHER than through the mechanism of insurance (this is called the exclusion restriction &amp; why we looked into SNAP). We also know very few people had access to insurance except through the mechanism of the lottery (this is the presumption of independence of the instrument and the outcomes), we have identified a first stage (more people in the </a:t>
            </a:r>
            <a:r>
              <a:rPr lang="en-US" sz="1200" kern="1200" dirty="0" err="1" smtClean="0">
                <a:solidFill>
                  <a:schemeClr val="tx1"/>
                </a:solidFill>
                <a:latin typeface="+mn-lt"/>
                <a:ea typeface="+mn-ea"/>
                <a:cs typeface="+mn-cs"/>
              </a:rPr>
              <a:t>tx</a:t>
            </a:r>
            <a:r>
              <a:rPr lang="en-US" sz="1200" kern="1200" dirty="0" smtClean="0">
                <a:solidFill>
                  <a:schemeClr val="tx1"/>
                </a:solidFill>
                <a:latin typeface="+mn-lt"/>
                <a:ea typeface="+mn-ea"/>
                <a:cs typeface="+mn-cs"/>
              </a:rPr>
              <a:t> group – lottery winners – have insurance than in the control), and we are confident in the monotonicity assumption that while winning the lottery may have no effect on some people, all those who are affected are affected in essentially the same way – meaning we wouldn’t expect winning the lottery to be less likely to be insured.  THEN the Wald estimate can be interpreted as the effect of insurance on those who won the lottery. This parameter is called the local average treatment effect or LATE.</a:t>
            </a:r>
          </a:p>
          <a:p>
            <a:r>
              <a:rPr lang="en-US" sz="1200" kern="1200" dirty="0" smtClean="0">
                <a:solidFill>
                  <a:schemeClr val="tx1"/>
                </a:solidFill>
                <a:latin typeface="+mn-lt"/>
                <a:ea typeface="+mn-ea"/>
                <a:cs typeface="+mn-cs"/>
              </a:rPr>
              <a:t>To put it simply: Differences between </a:t>
            </a:r>
            <a:r>
              <a:rPr lang="en-US" sz="1200" kern="1200" dirty="0" err="1" smtClean="0">
                <a:solidFill>
                  <a:schemeClr val="tx1"/>
                </a:solidFill>
                <a:latin typeface="+mn-lt"/>
                <a:ea typeface="+mn-ea"/>
                <a:cs typeface="+mn-cs"/>
              </a:rPr>
              <a:t>tx</a:t>
            </a:r>
            <a:r>
              <a:rPr lang="en-US" sz="1200" kern="1200" dirty="0" smtClean="0">
                <a:solidFill>
                  <a:schemeClr val="tx1"/>
                </a:solidFill>
                <a:latin typeface="+mn-lt"/>
                <a:ea typeface="+mn-ea"/>
                <a:cs typeface="+mn-cs"/>
              </a:rPr>
              <a:t> and control are only attributable to the lottery (this tells us the ‘winning’ effect. There is a 25% difference in insurance between treatment and control that is only attributable to the lottery (reflecting imperfect take-up).  Unless there is something else about winning that would lead to outcomes, to understand of insurance – you simply multiple the ITT estimate by .25%</a:t>
            </a:r>
          </a:p>
          <a:p>
            <a:endParaRPr lang="en-US" dirty="0"/>
          </a:p>
        </p:txBody>
      </p:sp>
      <p:sp>
        <p:nvSpPr>
          <p:cNvPr id="4" name="Slide Number Placeholder 3"/>
          <p:cNvSpPr>
            <a:spLocks noGrp="1"/>
          </p:cNvSpPr>
          <p:nvPr>
            <p:ph type="sldNum" sz="quarter" idx="10"/>
          </p:nvPr>
        </p:nvSpPr>
        <p:spPr/>
        <p:txBody>
          <a:bodyPr/>
          <a:lstStyle/>
          <a:p>
            <a:fld id="{35629B53-8AA8-476F-AEC5-DFB425906426}"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629B53-8AA8-476F-AEC5-DFB425906426}"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interpret the coefficient</a:t>
            </a:r>
            <a:r>
              <a:rPr lang="en-US" baseline="0" dirty="0" smtClean="0"/>
              <a:t> on insurance from instrumental variable estimation of the 2SLS as the local average </a:t>
            </a:r>
            <a:r>
              <a:rPr lang="en-US" baseline="0" dirty="0" err="1" smtClean="0"/>
              <a:t>tx</a:t>
            </a:r>
            <a:r>
              <a:rPr lang="en-US" baseline="0" dirty="0" smtClean="0"/>
              <a:t> effect of insurance. Our estimate identifies the casual impact of insurance among the subset of individuals who obtain insurance on winning the lottery and who would not obtain insurance without winning the lottery. The LATE estimate is given by the ratio of the ITT coefficient and the first stage coefficient on lottery.</a:t>
            </a:r>
            <a:endParaRPr lang="en-US" dirty="0"/>
          </a:p>
        </p:txBody>
      </p:sp>
      <p:sp>
        <p:nvSpPr>
          <p:cNvPr id="4" name="Slide Number Placeholder 3"/>
          <p:cNvSpPr>
            <a:spLocks noGrp="1"/>
          </p:cNvSpPr>
          <p:nvPr>
            <p:ph type="sldNum" sz="quarter" idx="10"/>
          </p:nvPr>
        </p:nvSpPr>
        <p:spPr/>
        <p:txBody>
          <a:bodyPr/>
          <a:lstStyle/>
          <a:p>
            <a:fld id="{35629B53-8AA8-476F-AEC5-DFB425906426}"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Impact</a:t>
            </a:r>
            <a:r>
              <a:rPr lang="en-US" baseline="0" dirty="0" smtClean="0"/>
              <a:t> of Medicaid may be attenuated (or potentially non-existent) if public health clinics and uncompensated care allow low-income individuals to consume de facto free medical care similar to the insured. It would also be attenuated if – as if often claimed – Medicaid itself is not particular “good” insurance. </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629B53-8AA8-476F-AEC5-DFB425906426}"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Satisfied with care was</a:t>
            </a:r>
            <a:r>
              <a:rPr lang="en-US" baseline="0" dirty="0" smtClean="0"/>
              <a:t> conditional on getting any</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Wouldn’t really expect a bankruptcy because of the time-lag it takes to acquire the debt, go to collections, and then process a bankruptcy. </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IOM review of evidence – suggestive, but much</a:t>
            </a:r>
            <a:r>
              <a:rPr lang="en-US" baseline="0" dirty="0" smtClean="0"/>
              <a:t> uncertainty.  </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Analysis relies on random assignment</a:t>
            </a:r>
            <a:r>
              <a:rPr lang="en-US" baseline="0" dirty="0" smtClean="0"/>
              <a:t> and is therefore not subject to selection bias.  We pre-specified our analytic plan based on control-only data and we adjusted all of our models for multiple inference.</a:t>
            </a:r>
            <a:endParaRPr lang="en-US" dirty="0"/>
          </a:p>
        </p:txBody>
      </p:sp>
      <p:sp>
        <p:nvSpPr>
          <p:cNvPr id="4" name="Slide Number Placeholder 3"/>
          <p:cNvSpPr>
            <a:spLocks noGrp="1"/>
          </p:cNvSpPr>
          <p:nvPr>
            <p:ph type="sldNum" sz="quarter" idx="10"/>
          </p:nvPr>
        </p:nvSpPr>
        <p:spPr/>
        <p:txBody>
          <a:bodyPr/>
          <a:lstStyle/>
          <a:p>
            <a:fld id="{35629B53-8AA8-476F-AEC5-DFB42590642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a:t>
            </a:r>
            <a:r>
              <a:rPr lang="en-US" baseline="0" dirty="0" smtClean="0"/>
              <a:t> and secondary sources of data – focused on outcomes that we can measure in the first year.</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non-response bias and self-report bias</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7</a:t>
            </a:fld>
            <a:endParaRPr lang="en-US"/>
          </a:p>
        </p:txBody>
      </p:sp>
    </p:spTree>
    <p:extLst>
      <p:ext uri="{BB962C8B-B14F-4D97-AF65-F5344CB8AC3E}">
        <p14:creationId xmlns:p14="http://schemas.microsoft.com/office/powerpoint/2010/main" xmlns="" val="118856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subject to self-report</a:t>
            </a:r>
            <a:r>
              <a:rPr lang="en-US" baseline="0" dirty="0" smtClean="0"/>
              <a:t> or non-response bias</a:t>
            </a:r>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8</a:t>
            </a:fld>
            <a:endParaRPr lang="en-US"/>
          </a:p>
        </p:txBody>
      </p:sp>
    </p:spTree>
    <p:extLst>
      <p:ext uri="{BB962C8B-B14F-4D97-AF65-F5344CB8AC3E}">
        <p14:creationId xmlns:p14="http://schemas.microsoft.com/office/powerpoint/2010/main" xmlns="" val="388133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9A70F-3E6B-4682-94CD-48FD8161E2A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629B53-8AA8-476F-AEC5-DFB42590642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497F5-A841-4972-8EAA-42274A88168D}" type="datetime1">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101FF-01E0-4A4B-BEDC-FA4D528D6EC8}" type="datetime1">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E6A9B-FD94-4A56-84F4-C7247FA701E7}" type="datetime1">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6050D-37CC-4B94-844B-7928C61892CB}" type="datetime1">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B6F01-1A29-465F-828D-7C9FBCD9126A}" type="datetime1">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9467F-D00A-4213-A0D0-0503239D375A}" type="datetime1">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E483A-5EFA-439B-B8A2-ABFFF673A559}" type="datetime1">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8D5AC-A54F-4A5D-A426-18DBCE5354B7}" type="datetime1">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FCD87-38C0-44B3-B2F9-8BFF2851258C}" type="datetime1">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76A4D-7355-4492-9037-F365FDA78274}" type="datetime1">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1F40D-CEDC-4D40-BE7D-8DB7D6B5F461}" type="datetime1">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87A0A-33D7-4F5F-B18D-68F52CD1D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0D1D4-3F67-4836-B605-C59C12BB2028}" type="datetime1">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87A0A-33D7-4F5F-B18D-68F52CD1D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4.bin"/><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E3ADB43D-9282-43C1-B6AC-3D47BDCF5BC2}" type="slidenum">
              <a:rPr lang="en-US"/>
              <a:pPr/>
              <a:t>1</a:t>
            </a:fld>
            <a:endParaRPr lang="en-US"/>
          </a:p>
        </p:txBody>
      </p:sp>
      <p:sp>
        <p:nvSpPr>
          <p:cNvPr id="22531" name="Rectangle 2"/>
          <p:cNvSpPr txBox="1">
            <a:spLocks noChangeArrowheads="1"/>
          </p:cNvSpPr>
          <p:nvPr/>
        </p:nvSpPr>
        <p:spPr bwMode="auto">
          <a:xfrm>
            <a:off x="457200" y="381000"/>
            <a:ext cx="8534400" cy="1905000"/>
          </a:xfrm>
          <a:prstGeom prst="rect">
            <a:avLst/>
          </a:prstGeom>
          <a:noFill/>
          <a:ln w="9525">
            <a:noFill/>
            <a:miter lim="800000"/>
            <a:headEnd/>
            <a:tailEnd/>
          </a:ln>
        </p:spPr>
        <p:txBody>
          <a:bodyPr/>
          <a:lstStyle/>
          <a:p>
            <a:r>
              <a:rPr lang="en-US" sz="3600" dirty="0"/>
              <a:t>The Oregon Health Insurance Experiment: Evidence from the First Year</a:t>
            </a:r>
          </a:p>
        </p:txBody>
      </p:sp>
      <p:sp>
        <p:nvSpPr>
          <p:cNvPr id="22532" name="Rectangle 3"/>
          <p:cNvSpPr txBox="1">
            <a:spLocks noChangeArrowheads="1"/>
          </p:cNvSpPr>
          <p:nvPr/>
        </p:nvSpPr>
        <p:spPr bwMode="auto">
          <a:xfrm>
            <a:off x="3886200" y="2590800"/>
            <a:ext cx="4419600" cy="3276600"/>
          </a:xfrm>
          <a:prstGeom prst="rect">
            <a:avLst/>
          </a:prstGeom>
          <a:noFill/>
          <a:ln w="9525">
            <a:noFill/>
            <a:miter lim="800000"/>
            <a:headEnd/>
            <a:tailEnd/>
          </a:ln>
        </p:spPr>
        <p:txBody>
          <a:bodyPr/>
          <a:lstStyle/>
          <a:p>
            <a:pPr marL="342900" indent="-342900">
              <a:spcBef>
                <a:spcPts val="600"/>
              </a:spcBef>
              <a:buClr>
                <a:schemeClr val="accent1"/>
              </a:buClr>
              <a:buSzPct val="65000"/>
            </a:pPr>
            <a:r>
              <a:rPr lang="en-US" sz="2000" dirty="0"/>
              <a:t>Amy Finkelstein, MIT and NBER</a:t>
            </a:r>
          </a:p>
          <a:p>
            <a:pPr marL="342900" indent="-342900">
              <a:spcBef>
                <a:spcPts val="600"/>
              </a:spcBef>
              <a:buClr>
                <a:schemeClr val="accent1"/>
              </a:buClr>
              <a:buSzPct val="65000"/>
            </a:pPr>
            <a:r>
              <a:rPr lang="en-US" sz="2000" dirty="0"/>
              <a:t>Sarah Taubman, NBER</a:t>
            </a:r>
          </a:p>
          <a:p>
            <a:pPr marL="342900" indent="-342900">
              <a:spcBef>
                <a:spcPts val="600"/>
              </a:spcBef>
              <a:buClr>
                <a:schemeClr val="accent1"/>
              </a:buClr>
              <a:buSzPct val="65000"/>
            </a:pPr>
            <a:r>
              <a:rPr lang="en-US" sz="2000" dirty="0"/>
              <a:t>Bill Wright, CORE</a:t>
            </a:r>
          </a:p>
          <a:p>
            <a:pPr marL="342900" indent="-342900">
              <a:spcBef>
                <a:spcPts val="600"/>
              </a:spcBef>
              <a:buClr>
                <a:schemeClr val="accent1"/>
              </a:buClr>
              <a:buSzPct val="65000"/>
            </a:pPr>
            <a:r>
              <a:rPr lang="en-US" sz="2000" dirty="0"/>
              <a:t>Jonathan Gruber, MIT and NBER</a:t>
            </a:r>
          </a:p>
          <a:p>
            <a:pPr marL="342900" indent="-342900">
              <a:spcBef>
                <a:spcPts val="600"/>
              </a:spcBef>
              <a:buClr>
                <a:schemeClr val="accent1"/>
              </a:buClr>
              <a:buSzPct val="65000"/>
            </a:pPr>
            <a:r>
              <a:rPr lang="en-US" sz="2000" dirty="0"/>
              <a:t>Mira Bernstein, NBER</a:t>
            </a:r>
          </a:p>
          <a:p>
            <a:pPr marL="342900" indent="-342900">
              <a:spcBef>
                <a:spcPts val="600"/>
              </a:spcBef>
              <a:buClr>
                <a:schemeClr val="accent1"/>
              </a:buClr>
              <a:buSzPct val="65000"/>
            </a:pPr>
            <a:r>
              <a:rPr lang="en-US" sz="2000" dirty="0"/>
              <a:t>Joseph Newhouse, Harvard and NBER</a:t>
            </a:r>
          </a:p>
          <a:p>
            <a:pPr marL="342900" indent="-342900">
              <a:spcBef>
                <a:spcPts val="600"/>
              </a:spcBef>
              <a:buClr>
                <a:schemeClr val="accent1"/>
              </a:buClr>
              <a:buSzPct val="65000"/>
            </a:pPr>
            <a:r>
              <a:rPr lang="en-US" sz="2000" b="1" dirty="0"/>
              <a:t>Heidi Allen, </a:t>
            </a:r>
            <a:r>
              <a:rPr lang="en-US" sz="2000" b="1" dirty="0" smtClean="0"/>
              <a:t>Columbia University</a:t>
            </a:r>
            <a:endParaRPr lang="en-US" sz="2000" b="1" dirty="0"/>
          </a:p>
          <a:p>
            <a:pPr marL="342900" indent="-342900">
              <a:spcBef>
                <a:spcPts val="600"/>
              </a:spcBef>
              <a:buClr>
                <a:schemeClr val="accent1"/>
              </a:buClr>
              <a:buSzPct val="65000"/>
            </a:pPr>
            <a:r>
              <a:rPr lang="en-US" sz="2000" dirty="0"/>
              <a:t>Katherine Baicker, Harvard and NBER</a:t>
            </a:r>
          </a:p>
          <a:p>
            <a:pPr marL="342900" indent="-342900">
              <a:spcBef>
                <a:spcPts val="600"/>
              </a:spcBef>
              <a:buClr>
                <a:schemeClr val="accent1"/>
              </a:buClr>
              <a:buSzPct val="65000"/>
            </a:pPr>
            <a:r>
              <a:rPr lang="en-US" sz="2000" dirty="0"/>
              <a:t>And the Oregon Health Study Group</a:t>
            </a:r>
          </a:p>
          <a:p>
            <a:pPr marL="342900" indent="-342900" algn="ctr">
              <a:spcBef>
                <a:spcPct val="20000"/>
              </a:spcBef>
              <a:buClr>
                <a:schemeClr val="accent1"/>
              </a:buClr>
              <a:buSzPct val="65000"/>
              <a:buFont typeface="Wingdings" charset="2"/>
              <a:buChar char="n"/>
            </a:pPr>
            <a:endParaRPr lang="en-US" dirty="0"/>
          </a:p>
        </p:txBody>
      </p:sp>
      <p:sp>
        <p:nvSpPr>
          <p:cNvPr id="5" name="Rectangle 4"/>
          <p:cNvSpPr/>
          <p:nvPr/>
        </p:nvSpPr>
        <p:spPr>
          <a:xfrm>
            <a:off x="0" y="17526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Results</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9" name="Rectangle 8"/>
          <p:cNvSpPr/>
          <p:nvPr/>
        </p:nvSpPr>
        <p:spPr>
          <a:xfrm>
            <a:off x="533400" y="2514600"/>
            <a:ext cx="8001000" cy="3416320"/>
          </a:xfrm>
          <a:prstGeom prst="rect">
            <a:avLst/>
          </a:prstGeom>
        </p:spPr>
        <p:txBody>
          <a:bodyPr wrap="square">
            <a:spAutoFit/>
          </a:bodyPr>
          <a:lstStyle/>
          <a:p>
            <a:r>
              <a:rPr lang="en-US" sz="2400" b="1" u="sng" dirty="0" smtClean="0"/>
              <a:t>Health and Use of Care</a:t>
            </a:r>
          </a:p>
          <a:p>
            <a:pPr lvl="1">
              <a:buFont typeface="Wingdings" pitchFamily="2" charset="2"/>
              <a:buChar char="§"/>
            </a:pPr>
            <a:r>
              <a:rPr lang="en-US" sz="2400" dirty="0" smtClean="0"/>
              <a:t>    Hospital discharge data</a:t>
            </a:r>
          </a:p>
          <a:p>
            <a:pPr lvl="1">
              <a:buFont typeface="Wingdings" pitchFamily="2" charset="2"/>
              <a:buChar char="§"/>
            </a:pPr>
            <a:r>
              <a:rPr lang="en-US" sz="2400" dirty="0" smtClean="0"/>
              <a:t>    Mail surveys </a:t>
            </a:r>
          </a:p>
          <a:p>
            <a:r>
              <a:rPr lang="en-US" sz="2400" b="1" u="sng" dirty="0" smtClean="0"/>
              <a:t>Financial Strain</a:t>
            </a:r>
          </a:p>
          <a:p>
            <a:pPr lvl="1">
              <a:buFont typeface="Wingdings" pitchFamily="2" charset="2"/>
              <a:buChar char="§"/>
            </a:pPr>
            <a:r>
              <a:rPr lang="en-US" sz="2400" dirty="0" smtClean="0"/>
              <a:t>    Credit reports</a:t>
            </a:r>
          </a:p>
          <a:p>
            <a:pPr lvl="1">
              <a:buFont typeface="Wingdings" pitchFamily="2" charset="2"/>
              <a:buChar char="§"/>
            </a:pPr>
            <a:r>
              <a:rPr lang="en-US" sz="2400" dirty="0" smtClean="0"/>
              <a:t>    Mail surveys</a:t>
            </a:r>
          </a:p>
          <a:p>
            <a:r>
              <a:rPr lang="en-US" sz="2400" b="1" u="sng" dirty="0" smtClean="0"/>
              <a:t>Health</a:t>
            </a:r>
          </a:p>
          <a:p>
            <a:pPr lvl="1">
              <a:buFont typeface="Wingdings" pitchFamily="2" charset="2"/>
              <a:buChar char="§"/>
            </a:pPr>
            <a:r>
              <a:rPr lang="en-US" sz="2400" dirty="0" smtClean="0"/>
              <a:t>    Mortality from vital statistics</a:t>
            </a:r>
          </a:p>
          <a:p>
            <a:pPr lvl="1">
              <a:buFont typeface="Wingdings" pitchFamily="2" charset="2"/>
              <a:buChar char="§"/>
            </a:pPr>
            <a:r>
              <a:rPr lang="en-US" sz="2400" dirty="0" smtClean="0"/>
              <a:t>    Mail surveys</a:t>
            </a:r>
          </a:p>
        </p:txBody>
      </p:sp>
      <p:sp>
        <p:nvSpPr>
          <p:cNvPr id="8" name="Rectangle 7"/>
          <p:cNvSpPr/>
          <p:nvPr/>
        </p:nvSpPr>
        <p:spPr>
          <a:xfrm>
            <a:off x="457200" y="1447800"/>
            <a:ext cx="8305800" cy="757130"/>
          </a:xfrm>
          <a:prstGeom prst="rect">
            <a:avLst/>
          </a:prstGeom>
          <a:solidFill>
            <a:schemeClr val="accent1">
              <a:alpha val="48000"/>
            </a:schemeClr>
          </a:solidFill>
        </p:spPr>
        <p:txBody>
          <a:bodyPr wrap="square">
            <a:spAutoFit/>
          </a:bodyPr>
          <a:lstStyle/>
          <a:p>
            <a:pPr marL="0" lvl="1">
              <a:lnSpc>
                <a:spcPct val="90000"/>
              </a:lnSpc>
            </a:pPr>
            <a:r>
              <a:rPr lang="en-US" sz="2400" dirty="0" smtClean="0">
                <a:latin typeface="Calibri" pitchFamily="34" charset="0"/>
              </a:rPr>
              <a:t>The paper details one-year findings in three domains, drawing from a combination of different data sources:</a:t>
            </a:r>
            <a:endParaRPr lang="en-US" sz="2400" b="1" dirty="0" smtClean="0">
              <a:latin typeface="Calibri" pitchFamily="34" charset="0"/>
            </a:endParaRPr>
          </a:p>
        </p:txBody>
      </p:sp>
      <p:sp>
        <p:nvSpPr>
          <p:cNvPr id="10" name="Rectangle 9"/>
          <p:cNvSpPr/>
          <p:nvPr/>
        </p:nvSpPr>
        <p:spPr>
          <a:xfrm>
            <a:off x="4876800" y="3429000"/>
            <a:ext cx="3810000" cy="1200329"/>
          </a:xfrm>
          <a:prstGeom prst="rect">
            <a:avLst/>
          </a:prstGeom>
          <a:solidFill>
            <a:schemeClr val="accent1">
              <a:alpha val="48000"/>
            </a:schemeClr>
          </a:solidFill>
          <a:ln>
            <a:solidFill>
              <a:schemeClr val="tx1"/>
            </a:solidFill>
          </a:ln>
        </p:spPr>
        <p:txBody>
          <a:bodyPr wrap="square">
            <a:spAutoFit/>
          </a:bodyPr>
          <a:lstStyle/>
          <a:p>
            <a:pPr marL="0" lvl="1">
              <a:lnSpc>
                <a:spcPct val="90000"/>
              </a:lnSpc>
            </a:pPr>
            <a:r>
              <a:rPr lang="en-US" sz="2000" dirty="0" smtClean="0">
                <a:latin typeface="Calibri" pitchFamily="34" charset="0"/>
              </a:rPr>
              <a:t>Not reflected here (coming soon):</a:t>
            </a:r>
          </a:p>
          <a:p>
            <a:pPr marL="0" lvl="1">
              <a:lnSpc>
                <a:spcPct val="90000"/>
              </a:lnSpc>
              <a:buFont typeface="Wingdings" pitchFamily="2" charset="2"/>
              <a:buChar char="§"/>
            </a:pPr>
            <a:r>
              <a:rPr lang="en-US" sz="2000" dirty="0" smtClean="0">
                <a:latin typeface="Calibri" pitchFamily="34" charset="0"/>
              </a:rPr>
              <a:t>  Biomarker Data</a:t>
            </a:r>
          </a:p>
          <a:p>
            <a:pPr marL="0" lvl="1">
              <a:lnSpc>
                <a:spcPct val="90000"/>
              </a:lnSpc>
              <a:buFont typeface="Wingdings" pitchFamily="2" charset="2"/>
              <a:buChar char="§"/>
            </a:pPr>
            <a:r>
              <a:rPr lang="en-US" sz="2000" dirty="0" smtClean="0">
                <a:latin typeface="Calibri" pitchFamily="34" charset="0"/>
              </a:rPr>
              <a:t>  Qualitative Data</a:t>
            </a:r>
          </a:p>
          <a:p>
            <a:pPr marL="0" lvl="1">
              <a:lnSpc>
                <a:spcPct val="90000"/>
              </a:lnSpc>
              <a:buFont typeface="Wingdings" pitchFamily="2" charset="2"/>
              <a:buChar char="§"/>
            </a:pPr>
            <a:r>
              <a:rPr lang="en-US" sz="2000" dirty="0" smtClean="0">
                <a:latin typeface="Calibri" pitchFamily="34" charset="0"/>
              </a:rPr>
              <a:t>  ED Administrative Data</a:t>
            </a:r>
          </a:p>
        </p:txBody>
      </p:sp>
      <p:sp>
        <p:nvSpPr>
          <p:cNvPr id="11" name="Slide Number Placeholder 10"/>
          <p:cNvSpPr>
            <a:spLocks noGrp="1"/>
          </p:cNvSpPr>
          <p:nvPr>
            <p:ph type="sldNum" sz="quarter" idx="12"/>
          </p:nvPr>
        </p:nvSpPr>
        <p:spPr/>
        <p:txBody>
          <a:bodyPr/>
          <a:lstStyle/>
          <a:p>
            <a:fld id="{3F887A0A-33D7-4F5F-B18D-68F52CD1D2F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Access &amp; Use of Care</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8" name="Rectangle 7"/>
          <p:cNvSpPr/>
          <p:nvPr/>
        </p:nvSpPr>
        <p:spPr>
          <a:xfrm>
            <a:off x="457200" y="15240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Overall, utilization and costs went up.  </a:t>
            </a:r>
            <a:r>
              <a:rPr lang="en-US" sz="2400" i="1" dirty="0" smtClean="0">
                <a:ea typeface="ＭＳ Ｐゴシック" charset="-128"/>
              </a:rPr>
              <a:t>Relative to controls</a:t>
            </a:r>
            <a:r>
              <a:rPr lang="en-US" sz="2400" dirty="0" smtClean="0">
                <a:ea typeface="ＭＳ Ｐゴシック" charset="-128"/>
              </a:rPr>
              <a:t>….</a:t>
            </a:r>
            <a:endParaRPr lang="en-US" sz="2400" dirty="0" smtClean="0">
              <a:solidFill>
                <a:schemeClr val="tx1"/>
              </a:solidFill>
              <a:ea typeface="ＭＳ Ｐゴシック" charset="-128"/>
            </a:endParaRPr>
          </a:p>
        </p:txBody>
      </p:sp>
      <p:sp>
        <p:nvSpPr>
          <p:cNvPr id="12" name="Rectangle 11"/>
          <p:cNvSpPr/>
          <p:nvPr/>
        </p:nvSpPr>
        <p:spPr>
          <a:xfrm>
            <a:off x="533400" y="2057400"/>
            <a:ext cx="8077200" cy="5632311"/>
          </a:xfrm>
          <a:prstGeom prst="rect">
            <a:avLst/>
          </a:prstGeom>
        </p:spPr>
        <p:txBody>
          <a:bodyPr wrap="square">
            <a:spAutoFit/>
          </a:bodyPr>
          <a:lstStyle/>
          <a:p>
            <a:pPr>
              <a:buFont typeface="Wingdings" pitchFamily="2" charset="2"/>
              <a:buChar char="§"/>
            </a:pPr>
            <a:r>
              <a:rPr lang="en-US" sz="2400" dirty="0" smtClean="0"/>
              <a:t>    30% increased probability of an inpatient admission</a:t>
            </a:r>
          </a:p>
          <a:p>
            <a:pPr>
              <a:buFont typeface="Wingdings" pitchFamily="2" charset="2"/>
              <a:buChar char="§"/>
            </a:pPr>
            <a:r>
              <a:rPr lang="en-US" sz="2400" dirty="0" smtClean="0"/>
              <a:t>    35% increased probability of an outpatient visit</a:t>
            </a:r>
          </a:p>
          <a:p>
            <a:pPr>
              <a:buFont typeface="Wingdings" pitchFamily="2" charset="2"/>
              <a:buChar char="§"/>
            </a:pPr>
            <a:r>
              <a:rPr lang="en-US" sz="2400" dirty="0" smtClean="0"/>
              <a:t>    15% increased probability of taking prescription medications</a:t>
            </a:r>
          </a:p>
          <a:p>
            <a:pPr>
              <a:buFont typeface="Wingdings" pitchFamily="2" charset="2"/>
              <a:buChar char="§"/>
            </a:pPr>
            <a:r>
              <a:rPr lang="en-US" sz="2400" dirty="0" smtClean="0"/>
              <a:t>    No change in ED usage</a:t>
            </a:r>
          </a:p>
          <a:p>
            <a:pPr>
              <a:buFont typeface="Wingdings" pitchFamily="2" charset="2"/>
              <a:buChar char="§"/>
            </a:pPr>
            <a:r>
              <a:rPr lang="en-US" sz="2400" dirty="0" smtClean="0"/>
              <a:t>    Total </a:t>
            </a:r>
            <a:r>
              <a:rPr lang="en-US" sz="2400" b="1" dirty="0" smtClean="0"/>
              <a:t>$777 increase in average spending </a:t>
            </a:r>
            <a:r>
              <a:rPr lang="en-US" sz="2400" dirty="0" smtClean="0"/>
              <a:t>(a 25% increase)</a:t>
            </a:r>
          </a:p>
          <a:p>
            <a:pPr>
              <a:buFont typeface="Wingdings" pitchFamily="2" charset="2"/>
              <a:buChar char="§"/>
            </a:pPr>
            <a:endParaRPr lang="en-US" sz="2400" dirty="0" smtClean="0"/>
          </a:p>
          <a:p>
            <a:endParaRPr lang="en-US" sz="2400" dirty="0" smtClean="0"/>
          </a:p>
          <a:p>
            <a:pPr>
              <a:buFont typeface="Wingdings" pitchFamily="2" charset="2"/>
              <a:buChar char="§"/>
            </a:pPr>
            <a:r>
              <a:rPr lang="en-US" sz="2400" dirty="0" smtClean="0"/>
              <a:t>    35% more likely to get all needed care </a:t>
            </a:r>
          </a:p>
          <a:p>
            <a:pPr>
              <a:buFont typeface="Wingdings" pitchFamily="2" charset="2"/>
              <a:buChar char="§"/>
            </a:pPr>
            <a:r>
              <a:rPr lang="en-US" sz="2400" dirty="0" smtClean="0"/>
              <a:t>    25% more likely to get all needed medications</a:t>
            </a:r>
          </a:p>
          <a:p>
            <a:pPr>
              <a:buFont typeface="Wingdings" pitchFamily="2" charset="2"/>
              <a:buChar char="§"/>
            </a:pPr>
            <a:r>
              <a:rPr lang="en-US" sz="2400" dirty="0" smtClean="0"/>
              <a:t>    Increased use of preventative services</a:t>
            </a:r>
          </a:p>
          <a:p>
            <a:endParaRPr lang="en-US" sz="2400" b="1" dirty="0" smtClean="0"/>
          </a:p>
          <a:p>
            <a:endParaRPr lang="en-US" sz="2400" b="1" dirty="0"/>
          </a:p>
          <a:p>
            <a:endParaRPr lang="en-US" sz="2400" b="1" dirty="0" smtClean="0"/>
          </a:p>
          <a:p>
            <a:pPr>
              <a:buFont typeface="Wingdings" pitchFamily="2" charset="2"/>
              <a:buChar char="§"/>
            </a:pPr>
            <a:endParaRPr lang="en-US" sz="2400" dirty="0"/>
          </a:p>
          <a:p>
            <a:pPr>
              <a:buFont typeface="Wingdings" pitchFamily="2" charset="2"/>
              <a:buChar char="§"/>
            </a:pPr>
            <a:endParaRPr lang="en-US" sz="2400" dirty="0" smtClean="0"/>
          </a:p>
        </p:txBody>
      </p:sp>
      <p:sp>
        <p:nvSpPr>
          <p:cNvPr id="13" name="Rectangle 12"/>
          <p:cNvSpPr/>
          <p:nvPr/>
        </p:nvSpPr>
        <p:spPr>
          <a:xfrm>
            <a:off x="450225" y="41910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In return for this spending, those who gained insurance were….</a:t>
            </a:r>
            <a:endParaRPr lang="en-US" sz="2400" dirty="0" smtClean="0">
              <a:solidFill>
                <a:schemeClr val="tx1"/>
              </a:solidFill>
              <a:ea typeface="ＭＳ Ｐゴシック" charset="-128"/>
            </a:endParaRPr>
          </a:p>
        </p:txBody>
      </p:sp>
      <p:sp>
        <p:nvSpPr>
          <p:cNvPr id="9" name="Slide Number Placeholder 8"/>
          <p:cNvSpPr>
            <a:spLocks noGrp="1"/>
          </p:cNvSpPr>
          <p:nvPr>
            <p:ph type="sldNum" sz="quarter" idx="12"/>
          </p:nvPr>
        </p:nvSpPr>
        <p:spPr/>
        <p:txBody>
          <a:bodyPr/>
          <a:lstStyle/>
          <a:p>
            <a:fld id="{3F887A0A-33D7-4F5F-B18D-68F52CD1D2F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Closer Look at Prevention and Quality</a:t>
            </a:r>
            <a:endParaRPr lang="en-US" sz="3600" dirty="0"/>
          </a:p>
        </p:txBody>
      </p:sp>
      <p:sp>
        <p:nvSpPr>
          <p:cNvPr id="3" name="Content Placeholder 2"/>
          <p:cNvSpPr>
            <a:spLocks noGrp="1"/>
          </p:cNvSpPr>
          <p:nvPr>
            <p:ph idx="1"/>
          </p:nvPr>
        </p:nvSpPr>
        <p:spPr/>
        <p:txBody>
          <a:bodyPr>
            <a:normAutofit fontScale="92500"/>
          </a:bodyPr>
          <a:lstStyle/>
          <a:p>
            <a:r>
              <a:rPr lang="en-US" dirty="0" smtClean="0"/>
              <a:t>Adherence to recommended preventative care:</a:t>
            </a:r>
          </a:p>
          <a:p>
            <a:pPr lvl="1"/>
            <a:r>
              <a:rPr lang="en-US" dirty="0" smtClean="0"/>
              <a:t>Cholesterol checked: 63% vs. 74%</a:t>
            </a:r>
          </a:p>
          <a:p>
            <a:pPr lvl="1"/>
            <a:r>
              <a:rPr lang="en-US" dirty="0" smtClean="0"/>
              <a:t>Ever had a diabetes test: 60% vs. 69%</a:t>
            </a:r>
          </a:p>
          <a:p>
            <a:pPr lvl="1"/>
            <a:r>
              <a:rPr lang="en-US" dirty="0" smtClean="0"/>
              <a:t>Mammogram in last 12 months: 30% vs. 49%</a:t>
            </a:r>
          </a:p>
          <a:p>
            <a:pPr lvl="1"/>
            <a:r>
              <a:rPr lang="en-US" dirty="0" smtClean="0"/>
              <a:t>PAP test in last 12 months: 41% vs. 59%</a:t>
            </a:r>
          </a:p>
          <a:p>
            <a:r>
              <a:rPr lang="en-US" dirty="0" smtClean="0"/>
              <a:t>Quality measures:</a:t>
            </a:r>
          </a:p>
          <a:p>
            <a:pPr lvl="1"/>
            <a:r>
              <a:rPr lang="en-US" dirty="0" smtClean="0"/>
              <a:t>Usual place of care: 50% vs. 84%</a:t>
            </a:r>
          </a:p>
          <a:p>
            <a:pPr lvl="1"/>
            <a:r>
              <a:rPr lang="en-US" dirty="0" smtClean="0"/>
              <a:t>Have a personal provider: 49% vs. 77%</a:t>
            </a:r>
          </a:p>
          <a:p>
            <a:pPr lvl="1"/>
            <a:r>
              <a:rPr lang="en-US" dirty="0" smtClean="0"/>
              <a:t>Satisfied with quality of care: 71% vs. 85%</a:t>
            </a:r>
          </a:p>
          <a:p>
            <a:endParaRPr lang="en-US" dirty="0"/>
          </a:p>
        </p:txBody>
      </p:sp>
      <p:sp>
        <p:nvSpPr>
          <p:cNvPr id="4" name="Rectangle 3"/>
          <p:cNvSpPr/>
          <p:nvPr/>
        </p:nvSpPr>
        <p:spPr>
          <a:xfrm>
            <a:off x="0" y="1295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6" name="Picture 5" descr="OHS_Logo_3.jpg"/>
          <p:cNvPicPr>
            <a:picLocks noChangeAspect="1"/>
          </p:cNvPicPr>
          <p:nvPr/>
        </p:nvPicPr>
        <p:blipFill>
          <a:blip r:embed="rId3" cstate="print"/>
          <a:stretch>
            <a:fillRect/>
          </a:stretch>
        </p:blipFill>
        <p:spPr>
          <a:xfrm>
            <a:off x="4265533" y="6011098"/>
            <a:ext cx="687173" cy="835904"/>
          </a:xfrm>
          <a:prstGeom prst="rect">
            <a:avLst/>
          </a:prstGeom>
        </p:spPr>
      </p:pic>
    </p:spTree>
    <p:extLst>
      <p:ext uri="{BB962C8B-B14F-4D97-AF65-F5344CB8AC3E}">
        <p14:creationId xmlns:p14="http://schemas.microsoft.com/office/powerpoint/2010/main" xmlns="" val="178495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Financial Strain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6" name="Rectangle 5"/>
          <p:cNvSpPr/>
          <p:nvPr/>
        </p:nvSpPr>
        <p:spPr>
          <a:xfrm>
            <a:off x="457200" y="15240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Overall, reductions in collections on credit reports were evident</a:t>
            </a:r>
            <a:endParaRPr lang="en-US" sz="2400" dirty="0" smtClean="0">
              <a:solidFill>
                <a:schemeClr val="tx1"/>
              </a:solidFill>
              <a:ea typeface="ＭＳ Ｐゴシック" charset="-128"/>
            </a:endParaRPr>
          </a:p>
        </p:txBody>
      </p:sp>
      <p:sp>
        <p:nvSpPr>
          <p:cNvPr id="7" name="Rectangle 6"/>
          <p:cNvSpPr/>
          <p:nvPr/>
        </p:nvSpPr>
        <p:spPr>
          <a:xfrm>
            <a:off x="456068" y="33528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Household financial strain related to medical costs was mitigated.</a:t>
            </a:r>
            <a:endParaRPr lang="en-US" sz="2400" dirty="0" smtClean="0">
              <a:solidFill>
                <a:schemeClr val="tx1"/>
              </a:solidFill>
              <a:ea typeface="ＭＳ Ｐゴシック" charset="-128"/>
            </a:endParaRPr>
          </a:p>
        </p:txBody>
      </p:sp>
      <p:sp>
        <p:nvSpPr>
          <p:cNvPr id="8" name="Rectangle 7"/>
          <p:cNvSpPr/>
          <p:nvPr/>
        </p:nvSpPr>
        <p:spPr>
          <a:xfrm>
            <a:off x="554524" y="1981201"/>
            <a:ext cx="7848600" cy="3416320"/>
          </a:xfrm>
          <a:prstGeom prst="rect">
            <a:avLst/>
          </a:prstGeom>
        </p:spPr>
        <p:txBody>
          <a:bodyPr wrap="square">
            <a:spAutoFit/>
          </a:bodyPr>
          <a:lstStyle/>
          <a:p>
            <a:pPr>
              <a:buFont typeface="Wingdings" pitchFamily="2" charset="2"/>
              <a:buChar char="§"/>
            </a:pPr>
            <a:r>
              <a:rPr lang="en-US" sz="2400" dirty="0" smtClean="0"/>
              <a:t>    25% decreased probability of a medical collection</a:t>
            </a:r>
          </a:p>
          <a:p>
            <a:pPr>
              <a:buFont typeface="Wingdings" pitchFamily="2" charset="2"/>
              <a:buChar char="§"/>
            </a:pPr>
            <a:r>
              <a:rPr lang="en-US" sz="2400" dirty="0" smtClean="0"/>
              <a:t>    Those with a collection owed significantly less</a:t>
            </a:r>
          </a:p>
          <a:p>
            <a:pPr>
              <a:buFont typeface="Wingdings" pitchFamily="2" charset="2"/>
              <a:buChar char="§"/>
            </a:pPr>
            <a:r>
              <a:rPr lang="en-US" sz="2400" dirty="0"/>
              <a:t> </a:t>
            </a:r>
            <a:r>
              <a:rPr lang="en-US" sz="2400" dirty="0" smtClean="0"/>
              <a:t>   No decrease in bankruptcy </a:t>
            </a:r>
          </a:p>
          <a:p>
            <a:endParaRPr lang="en-US" sz="2400" dirty="0" smtClean="0"/>
          </a:p>
          <a:p>
            <a:endParaRPr lang="en-US" sz="2400" dirty="0" smtClean="0"/>
          </a:p>
          <a:p>
            <a:pPr>
              <a:buFont typeface="Wingdings" pitchFamily="2" charset="2"/>
              <a:buChar char="§"/>
            </a:pPr>
            <a:r>
              <a:rPr lang="en-US" sz="2400" dirty="0" smtClean="0"/>
              <a:t>    Owing $$ for medical expense: 60% vs. 42%</a:t>
            </a:r>
          </a:p>
          <a:p>
            <a:pPr>
              <a:buFont typeface="Wingdings" pitchFamily="2" charset="2"/>
              <a:buChar char="§"/>
            </a:pPr>
            <a:r>
              <a:rPr lang="en-US" sz="2400" dirty="0"/>
              <a:t> </a:t>
            </a:r>
            <a:r>
              <a:rPr lang="en-US" sz="2400" dirty="0" smtClean="0"/>
              <a:t>   Borrowing $$ or skipping other bills: 36% vs. 21%</a:t>
            </a:r>
          </a:p>
          <a:p>
            <a:pPr>
              <a:buFont typeface="Wingdings" pitchFamily="2" charset="2"/>
              <a:buChar char="§"/>
            </a:pPr>
            <a:r>
              <a:rPr lang="en-US" sz="2400" dirty="0"/>
              <a:t> </a:t>
            </a:r>
            <a:r>
              <a:rPr lang="en-US" sz="2400" dirty="0" smtClean="0"/>
              <a:t>   Any out of pocket medical expenses: 56% vs. 36%</a:t>
            </a:r>
          </a:p>
          <a:p>
            <a:endParaRPr lang="en-US" sz="2400" dirty="0" smtClean="0"/>
          </a:p>
        </p:txBody>
      </p:sp>
      <p:sp>
        <p:nvSpPr>
          <p:cNvPr id="10" name="Slide Number Placeholder 9"/>
          <p:cNvSpPr>
            <a:spLocks noGrp="1"/>
          </p:cNvSpPr>
          <p:nvPr>
            <p:ph type="sldNum" sz="quarter" idx="12"/>
          </p:nvPr>
        </p:nvSpPr>
        <p:spPr/>
        <p:txBody>
          <a:bodyPr/>
          <a:lstStyle/>
          <a:p>
            <a:fld id="{3F887A0A-33D7-4F5F-B18D-68F52CD1D2F3}"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Health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246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943600"/>
            <a:ext cx="687173" cy="835904"/>
          </a:xfrm>
          <a:prstGeom prst="rect">
            <a:avLst/>
          </a:prstGeom>
        </p:spPr>
      </p:pic>
      <p:sp>
        <p:nvSpPr>
          <p:cNvPr id="6" name="Rectangle 5"/>
          <p:cNvSpPr/>
          <p:nvPr/>
        </p:nvSpPr>
        <p:spPr>
          <a:xfrm>
            <a:off x="457200" y="15240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Overall, big improvements in self-reported physical, mental health</a:t>
            </a:r>
            <a:endParaRPr lang="en-US" sz="2400" dirty="0" smtClean="0">
              <a:solidFill>
                <a:schemeClr val="tx1"/>
              </a:solidFill>
              <a:ea typeface="ＭＳ Ｐゴシック" charset="-128"/>
            </a:endParaRPr>
          </a:p>
        </p:txBody>
      </p:sp>
      <p:sp>
        <p:nvSpPr>
          <p:cNvPr id="7" name="Rectangle 6"/>
          <p:cNvSpPr/>
          <p:nvPr/>
        </p:nvSpPr>
        <p:spPr>
          <a:xfrm>
            <a:off x="381000" y="29718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solidFill>
                  <a:schemeClr val="tx1"/>
                </a:solidFill>
                <a:ea typeface="ＭＳ Ｐゴシック" charset="-128"/>
              </a:rPr>
              <a:t>Physical health measures are open to several interpretations</a:t>
            </a:r>
          </a:p>
        </p:txBody>
      </p:sp>
      <p:sp>
        <p:nvSpPr>
          <p:cNvPr id="8" name="Rectangle 7"/>
          <p:cNvSpPr/>
          <p:nvPr/>
        </p:nvSpPr>
        <p:spPr>
          <a:xfrm>
            <a:off x="533400" y="1981201"/>
            <a:ext cx="8229600" cy="3416320"/>
          </a:xfrm>
          <a:prstGeom prst="rect">
            <a:avLst/>
          </a:prstGeom>
        </p:spPr>
        <p:txBody>
          <a:bodyPr wrap="square">
            <a:spAutoFit/>
          </a:bodyPr>
          <a:lstStyle/>
          <a:p>
            <a:pPr>
              <a:buFont typeface="Wingdings" pitchFamily="2" charset="2"/>
              <a:buChar char="§"/>
            </a:pPr>
            <a:r>
              <a:rPr lang="en-US" sz="2400" dirty="0" smtClean="0"/>
              <a:t>    25% increased probability of good, v. good, excellent health</a:t>
            </a:r>
          </a:p>
          <a:p>
            <a:pPr>
              <a:buFont typeface="Wingdings" pitchFamily="2" charset="2"/>
              <a:buChar char="§"/>
            </a:pPr>
            <a:r>
              <a:rPr lang="en-US" sz="2400" dirty="0" smtClean="0"/>
              <a:t>    10% decrease in probability of screening for depression</a:t>
            </a:r>
          </a:p>
          <a:p>
            <a:endParaRPr lang="en-US" sz="2400" dirty="0" smtClean="0"/>
          </a:p>
          <a:p>
            <a:endParaRPr lang="en-US" sz="2400" dirty="0" smtClean="0"/>
          </a:p>
          <a:p>
            <a:pPr>
              <a:buFont typeface="Wingdings" pitchFamily="2" charset="2"/>
              <a:buChar char="§"/>
            </a:pPr>
            <a:r>
              <a:rPr lang="en-US" sz="2400" dirty="0" smtClean="0"/>
              <a:t>    Improvements here are consistent with findings of increased </a:t>
            </a:r>
          </a:p>
          <a:p>
            <a:r>
              <a:rPr lang="en-US" sz="2400" dirty="0" smtClean="0"/>
              <a:t>      utilization, better access, and improved quality</a:t>
            </a:r>
          </a:p>
          <a:p>
            <a:pPr>
              <a:buFont typeface="Wingdings" pitchFamily="2" charset="2"/>
              <a:buChar char="§"/>
            </a:pPr>
            <a:r>
              <a:rPr lang="en-US" sz="2400" dirty="0" smtClean="0"/>
              <a:t>    BUT in our “baseline” surveys, we saw results appearing  </a:t>
            </a:r>
          </a:p>
          <a:p>
            <a:r>
              <a:rPr lang="en-US" sz="2400" dirty="0" smtClean="0"/>
              <a:t>      shortly after coverage (~2/3rds magnitude of the full results).</a:t>
            </a:r>
          </a:p>
          <a:p>
            <a:pPr>
              <a:buFont typeface="Wingdings" pitchFamily="2" charset="2"/>
              <a:buChar char="§"/>
            </a:pPr>
            <a:r>
              <a:rPr lang="en-US" sz="2400" dirty="0" smtClean="0"/>
              <a:t>    This may suggest increase is in </a:t>
            </a:r>
            <a:r>
              <a:rPr lang="en-US" sz="2400" i="1" dirty="0" smtClean="0"/>
              <a:t>perceptions</a:t>
            </a:r>
            <a:r>
              <a:rPr lang="en-US" sz="2400" dirty="0" smtClean="0"/>
              <a:t> of well being.</a:t>
            </a:r>
          </a:p>
        </p:txBody>
      </p:sp>
      <p:sp>
        <p:nvSpPr>
          <p:cNvPr id="11" name="Slide Number Placeholder 10"/>
          <p:cNvSpPr>
            <a:spLocks noGrp="1"/>
          </p:cNvSpPr>
          <p:nvPr>
            <p:ph type="sldNum" sz="quarter" idx="12"/>
          </p:nvPr>
        </p:nvSpPr>
        <p:spPr/>
        <p:txBody>
          <a:bodyPr/>
          <a:lstStyle/>
          <a:p>
            <a:fld id="{3F887A0A-33D7-4F5F-B18D-68F52CD1D2F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of Mind</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“I </a:t>
            </a:r>
            <a:r>
              <a:rPr lang="en-US" dirty="0"/>
              <a:t>have an incredible amount of fear because I don’t know if the cancer has spread or </a:t>
            </a:r>
            <a:r>
              <a:rPr lang="en-US" dirty="0" smtClean="0"/>
              <a:t>not.”</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“A </a:t>
            </a:r>
            <a:r>
              <a:rPr lang="en-US" dirty="0"/>
              <a:t>lot of times I wanted to rob a bank so I could pay for the meds I was just so </a:t>
            </a:r>
            <a:r>
              <a:rPr lang="en-US" dirty="0" smtClean="0"/>
              <a:t>scared… People </a:t>
            </a:r>
            <a:r>
              <a:rPr lang="en-US" dirty="0"/>
              <a:t>with cancer either have a good chance or no chance.  In my case it's hard to recover from lung cancer but it's possible.  </a:t>
            </a:r>
            <a:r>
              <a:rPr lang="en-US" dirty="0" smtClean="0"/>
              <a:t>Insurance </a:t>
            </a:r>
            <a:r>
              <a:rPr lang="en-US" dirty="0"/>
              <a:t>took so long to kick in that I didn't think I would get it. Now there is a big bright light shining on </a:t>
            </a:r>
            <a:r>
              <a:rPr lang="en-US" dirty="0" smtClean="0"/>
              <a:t>me.”</a:t>
            </a:r>
            <a:endParaRPr lang="en-US" dirty="0"/>
          </a:p>
        </p:txBody>
      </p:sp>
      <p:sp>
        <p:nvSpPr>
          <p:cNvPr id="5" name="Rectangle 4"/>
          <p:cNvSpPr/>
          <p:nvPr/>
        </p:nvSpPr>
        <p:spPr>
          <a:xfrm>
            <a:off x="0" y="11811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8876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Future Measures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246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3716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Biomarker/in-person health data</a:t>
            </a:r>
            <a:endParaRPr lang="en-US" sz="2400" dirty="0" smtClean="0">
              <a:solidFill>
                <a:schemeClr val="tx1"/>
              </a:solidFill>
              <a:ea typeface="ＭＳ Ｐゴシック" charset="-128"/>
            </a:endParaRPr>
          </a:p>
        </p:txBody>
      </p:sp>
      <p:sp>
        <p:nvSpPr>
          <p:cNvPr id="7" name="Rectangle 6"/>
          <p:cNvSpPr/>
          <p:nvPr/>
        </p:nvSpPr>
        <p:spPr>
          <a:xfrm>
            <a:off x="533400" y="1828800"/>
            <a:ext cx="8229600" cy="4154984"/>
          </a:xfrm>
          <a:prstGeom prst="rect">
            <a:avLst/>
          </a:prstGeom>
        </p:spPr>
        <p:txBody>
          <a:bodyPr wrap="square">
            <a:spAutoFit/>
          </a:bodyPr>
          <a:lstStyle/>
          <a:p>
            <a:pPr>
              <a:buFont typeface="Wingdings" pitchFamily="2" charset="2"/>
              <a:buChar char="§"/>
            </a:pPr>
            <a:r>
              <a:rPr lang="en-US" sz="2400" dirty="0" smtClean="0"/>
              <a:t>   Blood pressure, cholesterol, &amp; C-reactive protein</a:t>
            </a:r>
          </a:p>
          <a:p>
            <a:pPr>
              <a:buFont typeface="Wingdings" pitchFamily="2" charset="2"/>
              <a:buChar char="§"/>
            </a:pPr>
            <a:r>
              <a:rPr lang="en-US" sz="2400" dirty="0" smtClean="0"/>
              <a:t>   HbA1c levels (blood sugar control)</a:t>
            </a:r>
          </a:p>
          <a:p>
            <a:pPr>
              <a:buFont typeface="Wingdings" pitchFamily="2" charset="2"/>
              <a:buChar char="§"/>
            </a:pPr>
            <a:r>
              <a:rPr lang="en-US" sz="2400" dirty="0" smtClean="0"/>
              <a:t>   Body mass index scores</a:t>
            </a:r>
          </a:p>
          <a:p>
            <a:pPr>
              <a:buFont typeface="Wingdings" pitchFamily="2" charset="2"/>
              <a:buChar char="§"/>
            </a:pPr>
            <a:r>
              <a:rPr lang="en-US" sz="2400" dirty="0" smtClean="0"/>
              <a:t>   Longer, more sensitive depression screen</a:t>
            </a:r>
          </a:p>
          <a:p>
            <a:pPr>
              <a:buFont typeface="Wingdings" pitchFamily="2" charset="2"/>
              <a:buChar char="§"/>
            </a:pPr>
            <a:r>
              <a:rPr lang="en-US" sz="2400" dirty="0" smtClean="0"/>
              <a:t>   Pain scale assessments</a:t>
            </a:r>
          </a:p>
          <a:p>
            <a:pPr>
              <a:buFont typeface="Wingdings" pitchFamily="2" charset="2"/>
              <a:buChar char="§"/>
            </a:pPr>
            <a:r>
              <a:rPr lang="en-US" sz="2400" dirty="0" smtClean="0"/>
              <a:t>   Detailed health &amp; health behavior data (diet, smoking, etc)</a:t>
            </a:r>
          </a:p>
          <a:p>
            <a:pPr>
              <a:buFont typeface="Wingdings" pitchFamily="2" charset="2"/>
              <a:buChar char="§"/>
            </a:pPr>
            <a:endParaRPr lang="en-US" sz="2400" dirty="0" smtClean="0"/>
          </a:p>
          <a:p>
            <a:pPr>
              <a:buFont typeface="Wingdings" pitchFamily="2" charset="2"/>
              <a:buChar char="§"/>
            </a:pPr>
            <a:endParaRPr lang="en-US" sz="2400" dirty="0" smtClean="0"/>
          </a:p>
          <a:p>
            <a:pPr>
              <a:buFont typeface="Wingdings" pitchFamily="2" charset="2"/>
              <a:buChar char="§"/>
            </a:pPr>
            <a:r>
              <a:rPr lang="en-US" sz="2400" dirty="0" smtClean="0"/>
              <a:t>   Mechanisms for positive or null findings</a:t>
            </a:r>
          </a:p>
          <a:p>
            <a:pPr>
              <a:buFont typeface="Wingdings" pitchFamily="2" charset="2"/>
              <a:buChar char="§"/>
            </a:pPr>
            <a:endParaRPr lang="en-US" sz="2400" dirty="0" smtClean="0"/>
          </a:p>
          <a:p>
            <a:pPr>
              <a:buFont typeface="Wingdings" pitchFamily="2" charset="2"/>
              <a:buChar char="§"/>
            </a:pPr>
            <a:endParaRPr lang="en-US" sz="2400" dirty="0" smtClean="0"/>
          </a:p>
        </p:txBody>
      </p:sp>
      <p:sp>
        <p:nvSpPr>
          <p:cNvPr id="9" name="Rectangle 8"/>
          <p:cNvSpPr/>
          <p:nvPr/>
        </p:nvSpPr>
        <p:spPr>
          <a:xfrm>
            <a:off x="381000" y="42672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Qualitative interview data  </a:t>
            </a:r>
            <a:endParaRPr lang="en-US" sz="2400" dirty="0" smtClean="0">
              <a:solidFill>
                <a:schemeClr val="tx1"/>
              </a:solidFill>
              <a:ea typeface="ＭＳ Ｐゴシック" charset="-128"/>
            </a:endParaRPr>
          </a:p>
        </p:txBody>
      </p:sp>
      <p:sp>
        <p:nvSpPr>
          <p:cNvPr id="10" name="Rectangle 9"/>
          <p:cNvSpPr/>
          <p:nvPr/>
        </p:nvSpPr>
        <p:spPr>
          <a:xfrm>
            <a:off x="533400" y="4953001"/>
            <a:ext cx="8229600" cy="1200329"/>
          </a:xfrm>
          <a:prstGeom prst="rect">
            <a:avLst/>
          </a:prstGeom>
        </p:spPr>
        <p:txBody>
          <a:bodyPr wrap="square">
            <a:spAutoFit/>
          </a:bodyPr>
          <a:lstStyle/>
          <a:p>
            <a:endParaRPr lang="en-US" sz="2400" dirty="0" smtClean="0"/>
          </a:p>
          <a:p>
            <a:endParaRPr lang="en-US" sz="2400" dirty="0" smtClean="0"/>
          </a:p>
          <a:p>
            <a:pPr>
              <a:buFont typeface="Wingdings" pitchFamily="2" charset="2"/>
              <a:buChar char="§"/>
            </a:pPr>
            <a:r>
              <a:rPr lang="en-US" sz="2400" dirty="0" smtClean="0"/>
              <a:t>   ED data</a:t>
            </a:r>
          </a:p>
        </p:txBody>
      </p:sp>
      <p:sp>
        <p:nvSpPr>
          <p:cNvPr id="12" name="Rectangle 11"/>
          <p:cNvSpPr/>
          <p:nvPr/>
        </p:nvSpPr>
        <p:spPr>
          <a:xfrm>
            <a:off x="381000" y="5257800"/>
            <a:ext cx="8458200" cy="424732"/>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Administrative data</a:t>
            </a:r>
            <a:endParaRPr lang="en-US" sz="2400" dirty="0" smtClean="0">
              <a:solidFill>
                <a:schemeClr val="tx1"/>
              </a:solidFill>
              <a:ea typeface="ＭＳ Ｐゴシック" charset="-128"/>
            </a:endParaRPr>
          </a:p>
        </p:txBody>
      </p:sp>
      <p:sp>
        <p:nvSpPr>
          <p:cNvPr id="11" name="Slide Number Placeholder 10"/>
          <p:cNvSpPr>
            <a:spLocks noGrp="1"/>
          </p:cNvSpPr>
          <p:nvPr>
            <p:ph type="sldNum" sz="quarter" idx="12"/>
          </p:nvPr>
        </p:nvSpPr>
        <p:spPr/>
        <p:txBody>
          <a:bodyPr/>
          <a:lstStyle/>
          <a:p>
            <a:fld id="{3F887A0A-33D7-4F5F-B18D-68F52CD1D2F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rmAutofit/>
          </a:bodyPr>
          <a:lstStyle/>
          <a:p>
            <a:r>
              <a:rPr lang="en-US" sz="3600" dirty="0" smtClean="0"/>
              <a:t>Discussion</a:t>
            </a:r>
            <a:endParaRPr lang="en-US" sz="3600" dirty="0"/>
          </a:p>
        </p:txBody>
      </p:sp>
      <p:sp>
        <p:nvSpPr>
          <p:cNvPr id="3" name="Subtitle 2"/>
          <p:cNvSpPr>
            <a:spLocks noGrp="1"/>
          </p:cNvSpPr>
          <p:nvPr>
            <p:ph type="subTitle" idx="1"/>
          </p:nvPr>
        </p:nvSpPr>
        <p:spPr>
          <a:xfrm>
            <a:off x="609600" y="2362200"/>
            <a:ext cx="7848600" cy="2362200"/>
          </a:xfrm>
        </p:spPr>
        <p:txBody>
          <a:bodyPr>
            <a:noAutofit/>
          </a:bodyPr>
          <a:lstStyle/>
          <a:p>
            <a:pPr algn="l">
              <a:lnSpc>
                <a:spcPct val="90000"/>
              </a:lnSpc>
              <a:buFont typeface="Wingdings" pitchFamily="2" charset="2"/>
              <a:buChar char="§"/>
            </a:pPr>
            <a:r>
              <a:rPr lang="en-US" sz="2400" dirty="0" smtClean="0">
                <a:solidFill>
                  <a:schemeClr val="tx1"/>
                </a:solidFill>
              </a:rPr>
              <a:t>    Increases in hospital, outpatient, and Rx use</a:t>
            </a:r>
          </a:p>
          <a:p>
            <a:pPr algn="l">
              <a:lnSpc>
                <a:spcPct val="90000"/>
              </a:lnSpc>
              <a:buFont typeface="Wingdings" pitchFamily="2" charset="2"/>
              <a:buChar char="§"/>
            </a:pPr>
            <a:r>
              <a:rPr lang="en-US" sz="2400" dirty="0" smtClean="0">
                <a:solidFill>
                  <a:schemeClr val="tx1"/>
                </a:solidFill>
              </a:rPr>
              <a:t>    Improvements in measures of quality and access</a:t>
            </a:r>
          </a:p>
          <a:p>
            <a:pPr algn="l">
              <a:lnSpc>
                <a:spcPct val="90000"/>
              </a:lnSpc>
              <a:buFont typeface="Wingdings" pitchFamily="2" charset="2"/>
              <a:buChar char="§"/>
            </a:pPr>
            <a:r>
              <a:rPr lang="en-US" sz="2400" dirty="0" smtClean="0">
                <a:solidFill>
                  <a:schemeClr val="tx1"/>
                </a:solidFill>
              </a:rPr>
              <a:t>    Increased use of preventative screenings</a:t>
            </a:r>
          </a:p>
          <a:p>
            <a:pPr algn="l">
              <a:lnSpc>
                <a:spcPct val="90000"/>
              </a:lnSpc>
              <a:buFont typeface="Wingdings" pitchFamily="2" charset="2"/>
              <a:buChar char="§"/>
            </a:pPr>
            <a:r>
              <a:rPr lang="en-US" sz="2400" dirty="0" smtClean="0">
                <a:solidFill>
                  <a:schemeClr val="tx1"/>
                </a:solidFill>
              </a:rPr>
              <a:t>    Reductions in financial strain, medical collections</a:t>
            </a:r>
          </a:p>
          <a:p>
            <a:pPr algn="l">
              <a:lnSpc>
                <a:spcPct val="90000"/>
              </a:lnSpc>
              <a:buFont typeface="Wingdings" pitchFamily="2" charset="2"/>
              <a:buChar char="§"/>
            </a:pPr>
            <a:r>
              <a:rPr lang="en-US" sz="2400" dirty="0" smtClean="0">
                <a:solidFill>
                  <a:schemeClr val="tx1"/>
                </a:solidFill>
              </a:rPr>
              <a:t>    Significant improvement in physical and mental health</a:t>
            </a:r>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59436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562600"/>
            <a:ext cx="687173" cy="835904"/>
          </a:xfrm>
          <a:prstGeom prst="rect">
            <a:avLst/>
          </a:prstGeom>
        </p:spPr>
      </p:pic>
      <p:sp>
        <p:nvSpPr>
          <p:cNvPr id="9" name="Rectangle 8"/>
          <p:cNvSpPr/>
          <p:nvPr/>
        </p:nvSpPr>
        <p:spPr>
          <a:xfrm>
            <a:off x="457200" y="1447800"/>
            <a:ext cx="8305800" cy="757130"/>
          </a:xfrm>
          <a:prstGeom prst="rect">
            <a:avLst/>
          </a:prstGeom>
          <a:solidFill>
            <a:schemeClr val="accent1">
              <a:alpha val="48000"/>
            </a:schemeClr>
          </a:solidFill>
        </p:spPr>
        <p:txBody>
          <a:bodyPr wrap="square">
            <a:spAutoFit/>
          </a:bodyPr>
          <a:lstStyle/>
          <a:p>
            <a:pPr>
              <a:lnSpc>
                <a:spcPct val="90000"/>
              </a:lnSpc>
            </a:pPr>
            <a:r>
              <a:rPr lang="en-US" sz="2400" i="1" dirty="0" smtClean="0">
                <a:solidFill>
                  <a:schemeClr val="tx1"/>
                </a:solidFill>
                <a:ea typeface="ＭＳ Ｐゴシック" charset="-128"/>
              </a:rPr>
              <a:t>One year after expanded access to insurance, we find that Medicaid really made a difference.</a:t>
            </a:r>
          </a:p>
        </p:txBody>
      </p:sp>
      <p:sp>
        <p:nvSpPr>
          <p:cNvPr id="8" name="Rectangle 7"/>
          <p:cNvSpPr/>
          <p:nvPr/>
        </p:nvSpPr>
        <p:spPr>
          <a:xfrm>
            <a:off x="381000" y="4572000"/>
            <a:ext cx="8305800" cy="757130"/>
          </a:xfrm>
          <a:prstGeom prst="rect">
            <a:avLst/>
          </a:prstGeom>
          <a:solidFill>
            <a:schemeClr val="accent1">
              <a:alpha val="48000"/>
            </a:schemeClr>
          </a:solidFill>
        </p:spPr>
        <p:txBody>
          <a:bodyPr wrap="square">
            <a:spAutoFit/>
          </a:bodyPr>
          <a:lstStyle/>
          <a:p>
            <a:pPr>
              <a:lnSpc>
                <a:spcPct val="90000"/>
              </a:lnSpc>
            </a:pPr>
            <a:r>
              <a:rPr lang="en-US" sz="2400" i="1" dirty="0" smtClean="0">
                <a:solidFill>
                  <a:schemeClr val="tx1"/>
                </a:solidFill>
                <a:ea typeface="ＭＳ Ｐゴシック" charset="-128"/>
              </a:rPr>
              <a:t>It didn’t “pay for itself” (by immediately reducing ED visits, for example), but the benefits were considerable.</a:t>
            </a:r>
          </a:p>
        </p:txBody>
      </p:sp>
      <p:sp>
        <p:nvSpPr>
          <p:cNvPr id="10" name="Slide Number Placeholder 9"/>
          <p:cNvSpPr>
            <a:spLocks noGrp="1"/>
          </p:cNvSpPr>
          <p:nvPr>
            <p:ph type="sldNum" sz="quarter" idx="12"/>
          </p:nvPr>
        </p:nvSpPr>
        <p:spPr/>
        <p:txBody>
          <a:bodyPr/>
          <a:lstStyle/>
          <a:p>
            <a:fld id="{3F887A0A-33D7-4F5F-B18D-68F52CD1D2F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rmAutofit/>
          </a:bodyPr>
          <a:lstStyle/>
          <a:p>
            <a:r>
              <a:rPr lang="en-US" sz="3600" dirty="0" smtClean="0"/>
              <a:t>Did We Learn Anything New?</a:t>
            </a:r>
            <a:endParaRPr lang="en-US" sz="3600" dirty="0"/>
          </a:p>
        </p:txBody>
      </p:sp>
      <p:sp>
        <p:nvSpPr>
          <p:cNvPr id="3" name="Subtitle 2"/>
          <p:cNvSpPr>
            <a:spLocks noGrp="1"/>
          </p:cNvSpPr>
          <p:nvPr>
            <p:ph type="subTitle" idx="1"/>
          </p:nvPr>
        </p:nvSpPr>
        <p:spPr>
          <a:xfrm>
            <a:off x="457200" y="2971800"/>
            <a:ext cx="8001000" cy="1600200"/>
          </a:xfrm>
        </p:spPr>
        <p:txBody>
          <a:bodyPr>
            <a:noAutofit/>
          </a:bodyPr>
          <a:lstStyle/>
          <a:p>
            <a:pPr algn="l">
              <a:lnSpc>
                <a:spcPct val="90000"/>
              </a:lnSpc>
            </a:pPr>
            <a:r>
              <a:rPr lang="en-US" sz="2400" dirty="0" smtClean="0">
                <a:solidFill>
                  <a:schemeClr val="tx1"/>
                </a:solidFill>
              </a:rPr>
              <a:t>Consistent with the theory of adverse selection</a:t>
            </a:r>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59436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562600"/>
            <a:ext cx="687173" cy="835904"/>
          </a:xfrm>
          <a:prstGeom prst="rect">
            <a:avLst/>
          </a:prstGeom>
        </p:spPr>
      </p:pic>
      <p:sp>
        <p:nvSpPr>
          <p:cNvPr id="9" name="Rectangle 8"/>
          <p:cNvSpPr/>
          <p:nvPr/>
        </p:nvSpPr>
        <p:spPr>
          <a:xfrm>
            <a:off x="457200" y="1524000"/>
            <a:ext cx="8305800" cy="1089529"/>
          </a:xfrm>
          <a:prstGeom prst="rect">
            <a:avLst/>
          </a:prstGeom>
          <a:solidFill>
            <a:schemeClr val="accent1">
              <a:alpha val="48000"/>
            </a:schemeClr>
          </a:solidFill>
        </p:spPr>
        <p:txBody>
          <a:bodyPr wrap="square">
            <a:spAutoFit/>
          </a:bodyPr>
          <a:lstStyle/>
          <a:p>
            <a:pPr>
              <a:lnSpc>
                <a:spcPct val="90000"/>
              </a:lnSpc>
            </a:pPr>
            <a:r>
              <a:rPr lang="en-US" sz="2400" i="1" dirty="0" smtClean="0">
                <a:solidFill>
                  <a:schemeClr val="tx1"/>
                </a:solidFill>
                <a:ea typeface="ＭＳ Ｐゴシック" charset="-128"/>
              </a:rPr>
              <a:t>Compared to other national surveys, and non-experimental variation in our sample, we found </a:t>
            </a:r>
            <a:r>
              <a:rPr lang="en-US" sz="2400" i="1" u="sng" dirty="0" smtClean="0">
                <a:solidFill>
                  <a:schemeClr val="tx1"/>
                </a:solidFill>
                <a:ea typeface="ＭＳ Ｐゴシック" charset="-128"/>
              </a:rPr>
              <a:t>smaller increases in health care use </a:t>
            </a:r>
            <a:r>
              <a:rPr lang="en-US" sz="2400" i="1" dirty="0" smtClean="0">
                <a:solidFill>
                  <a:schemeClr val="tx1"/>
                </a:solidFill>
                <a:ea typeface="ＭＳ Ｐゴシック" charset="-128"/>
              </a:rPr>
              <a:t>and </a:t>
            </a:r>
            <a:r>
              <a:rPr lang="en-US" sz="2400" i="1" u="sng" dirty="0" smtClean="0">
                <a:solidFill>
                  <a:schemeClr val="tx1"/>
                </a:solidFill>
                <a:ea typeface="ＭＳ Ｐゴシック" charset="-128"/>
              </a:rPr>
              <a:t>bigger effects on health.</a:t>
            </a:r>
          </a:p>
        </p:txBody>
      </p:sp>
      <p:sp>
        <p:nvSpPr>
          <p:cNvPr id="10" name="Subtitle 2"/>
          <p:cNvSpPr txBox="1">
            <a:spLocks/>
          </p:cNvSpPr>
          <p:nvPr/>
        </p:nvSpPr>
        <p:spPr>
          <a:xfrm>
            <a:off x="685800" y="4191000"/>
            <a:ext cx="7848600" cy="1219200"/>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lide Number Placeholder 10"/>
          <p:cNvSpPr>
            <a:spLocks noGrp="1"/>
          </p:cNvSpPr>
          <p:nvPr>
            <p:ph type="sldNum" sz="quarter" idx="12"/>
          </p:nvPr>
        </p:nvSpPr>
        <p:spPr/>
        <p:txBody>
          <a:bodyPr/>
          <a:lstStyle/>
          <a:p>
            <a:fld id="{3F887A0A-33D7-4F5F-B18D-68F52CD1D2F3}" type="slidenum">
              <a:rPr lang="en-US" smtClean="0"/>
              <a:pPr/>
              <a:t>18</a:t>
            </a:fld>
            <a:endParaRPr lang="en-US"/>
          </a:p>
        </p:txBody>
      </p:sp>
      <p:pic>
        <p:nvPicPr>
          <p:cNvPr id="257025" name="Picture 1"/>
          <p:cNvPicPr>
            <a:picLocks noChangeAspect="1" noChangeArrowheads="1"/>
          </p:cNvPicPr>
          <p:nvPr/>
        </p:nvPicPr>
        <p:blipFill>
          <a:blip r:embed="rId4" cstate="print"/>
          <a:srcRect/>
          <a:stretch>
            <a:fillRect/>
          </a:stretch>
        </p:blipFill>
        <p:spPr bwMode="auto">
          <a:xfrm>
            <a:off x="6934200" y="2819400"/>
            <a:ext cx="1933575" cy="3035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rmAutofit/>
          </a:bodyPr>
          <a:lstStyle/>
          <a:p>
            <a:r>
              <a:rPr lang="en-US" sz="3600" dirty="0" smtClean="0"/>
              <a:t>Broader Policy Lessons</a:t>
            </a:r>
            <a:endParaRPr lang="en-US" sz="3600"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9" name="Rectangle 8"/>
          <p:cNvSpPr/>
          <p:nvPr/>
        </p:nvSpPr>
        <p:spPr>
          <a:xfrm>
            <a:off x="533400" y="1143000"/>
            <a:ext cx="8001000" cy="4031873"/>
          </a:xfrm>
          <a:prstGeom prst="rect">
            <a:avLst/>
          </a:prstGeom>
        </p:spPr>
        <p:txBody>
          <a:bodyPr wrap="square">
            <a:spAutoFit/>
          </a:bodyPr>
          <a:lstStyle/>
          <a:p>
            <a:endParaRPr lang="en-US" sz="2400" dirty="0" smtClean="0"/>
          </a:p>
          <a:p>
            <a:r>
              <a:rPr lang="en-US" sz="2400" dirty="0"/>
              <a:t>No evidence of private insurance “crowd-out”</a:t>
            </a:r>
          </a:p>
          <a:p>
            <a:endParaRPr lang="en-US" sz="2400" dirty="0" smtClean="0"/>
          </a:p>
          <a:p>
            <a:r>
              <a:rPr lang="en-US" sz="2400" dirty="0" smtClean="0"/>
              <a:t>Our population is very similar to the target PPACA Medicaid expansion population </a:t>
            </a:r>
          </a:p>
          <a:p>
            <a:pPr lvl="1">
              <a:buFont typeface="Wingdings" pitchFamily="2" charset="2"/>
              <a:buChar char="§"/>
            </a:pPr>
            <a:r>
              <a:rPr lang="en-US" sz="2400" b="1" dirty="0" smtClean="0"/>
              <a:t>   </a:t>
            </a:r>
            <a:r>
              <a:rPr lang="en-US" sz="2400" dirty="0" smtClean="0"/>
              <a:t>Caveats</a:t>
            </a:r>
          </a:p>
          <a:p>
            <a:pPr lvl="2">
              <a:buFont typeface="Wingdings" pitchFamily="2" charset="2"/>
              <a:buChar char="§"/>
            </a:pPr>
            <a:r>
              <a:rPr lang="en-US" sz="2400" dirty="0" smtClean="0"/>
              <a:t>   </a:t>
            </a:r>
            <a:r>
              <a:rPr lang="en-US" sz="2200" dirty="0" smtClean="0"/>
              <a:t>Oregon’s system wasn’t likely strained by the expansion</a:t>
            </a:r>
          </a:p>
          <a:p>
            <a:pPr lvl="2">
              <a:buFont typeface="Wingdings" pitchFamily="2" charset="2"/>
              <a:buChar char="§"/>
            </a:pPr>
            <a:r>
              <a:rPr lang="en-US" sz="2200" dirty="0" smtClean="0"/>
              <a:t>   Mandate may reach a different population</a:t>
            </a:r>
          </a:p>
          <a:p>
            <a:pPr lvl="2">
              <a:buFont typeface="Wingdings" pitchFamily="2" charset="2"/>
              <a:buChar char="§"/>
            </a:pPr>
            <a:r>
              <a:rPr lang="en-US" sz="2200" dirty="0" smtClean="0"/>
              <a:t>   Oregon’s population isn’t fully representative</a:t>
            </a:r>
          </a:p>
          <a:p>
            <a:pPr lvl="2">
              <a:buFont typeface="Wingdings" pitchFamily="2" charset="2"/>
              <a:buChar char="§"/>
            </a:pPr>
            <a:r>
              <a:rPr lang="en-US" sz="2200" dirty="0" smtClean="0"/>
              <a:t>   Longer-run effects may differ</a:t>
            </a:r>
          </a:p>
          <a:p>
            <a:pPr lvl="2"/>
            <a:endParaRPr lang="en-US" sz="2200" dirty="0" smtClean="0"/>
          </a:p>
        </p:txBody>
      </p:sp>
      <p:sp>
        <p:nvSpPr>
          <p:cNvPr id="10" name="Slide Number Placeholder 9"/>
          <p:cNvSpPr>
            <a:spLocks noGrp="1"/>
          </p:cNvSpPr>
          <p:nvPr>
            <p:ph type="sldNum" sz="quarter" idx="12"/>
          </p:nvPr>
        </p:nvSpPr>
        <p:spPr/>
        <p:txBody>
          <a:bodyPr/>
          <a:lstStyle/>
          <a:p>
            <a:fld id="{3F887A0A-33D7-4F5F-B18D-68F52CD1D2F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84225"/>
          </a:xfrm>
        </p:spPr>
        <p:txBody>
          <a:bodyPr>
            <a:noAutofit/>
          </a:bodyPr>
          <a:lstStyle/>
          <a:p>
            <a:pPr algn="l"/>
            <a:r>
              <a:rPr lang="en-US" sz="3200" dirty="0" smtClean="0"/>
              <a:t>The Question – To Expand or Not to Expand?</a:t>
            </a:r>
            <a:endParaRPr lang="en-US" sz="3200" dirty="0"/>
          </a:p>
        </p:txBody>
      </p:sp>
      <p:sp>
        <p:nvSpPr>
          <p:cNvPr id="4" name="Rectangle 3"/>
          <p:cNvSpPr/>
          <p:nvPr/>
        </p:nvSpPr>
        <p:spPr>
          <a:xfrm>
            <a:off x="0" y="1295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50696"/>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9696"/>
            <a:ext cx="687173" cy="835904"/>
          </a:xfrm>
          <a:prstGeom prst="rect">
            <a:avLst/>
          </a:prstGeom>
        </p:spPr>
      </p:pic>
      <p:sp>
        <p:nvSpPr>
          <p:cNvPr id="8" name="Rectangle 7"/>
          <p:cNvSpPr/>
          <p:nvPr/>
        </p:nvSpPr>
        <p:spPr>
          <a:xfrm>
            <a:off x="533400" y="2743200"/>
            <a:ext cx="8610600" cy="2677656"/>
          </a:xfrm>
          <a:prstGeom prst="rect">
            <a:avLst/>
          </a:prstGeom>
        </p:spPr>
        <p:txBody>
          <a:bodyPr wrap="square">
            <a:spAutoFit/>
          </a:bodyPr>
          <a:lstStyle/>
          <a:p>
            <a:r>
              <a:rPr lang="en-US" sz="2400" dirty="0" smtClean="0"/>
              <a:t>Costs - Health </a:t>
            </a:r>
            <a:r>
              <a:rPr lang="en-US" sz="2400" dirty="0"/>
              <a:t>care </a:t>
            </a:r>
            <a:r>
              <a:rPr lang="en-US" sz="2400" dirty="0" smtClean="0"/>
              <a:t>access &amp; utilization</a:t>
            </a:r>
            <a:endParaRPr lang="en-US" sz="2400" dirty="0"/>
          </a:p>
          <a:p>
            <a:r>
              <a:rPr lang="en-US" sz="2400" dirty="0" smtClean="0"/>
              <a:t>Benefits – Financial</a:t>
            </a:r>
          </a:p>
          <a:p>
            <a:r>
              <a:rPr lang="en-US" sz="2400" dirty="0" smtClean="0"/>
              <a:t>Benefits - </a:t>
            </a:r>
            <a:r>
              <a:rPr lang="en-US" sz="2400" dirty="0"/>
              <a:t>Health</a:t>
            </a:r>
          </a:p>
          <a:p>
            <a:endParaRPr lang="en-US" sz="2400" dirty="0" smtClean="0"/>
          </a:p>
          <a:p>
            <a:endParaRPr lang="en-US" sz="2400" dirty="0"/>
          </a:p>
          <a:p>
            <a:r>
              <a:rPr lang="en-US" sz="2400" dirty="0" smtClean="0"/>
              <a:t>According to the Kaiser Family Foundation, Georgia has over a million uninsured adults below 138% of Federal Poverty Level</a:t>
            </a:r>
          </a:p>
        </p:txBody>
      </p:sp>
      <p:sp>
        <p:nvSpPr>
          <p:cNvPr id="9" name="Rectangle 8"/>
          <p:cNvSpPr/>
          <p:nvPr/>
        </p:nvSpPr>
        <p:spPr>
          <a:xfrm>
            <a:off x="456513" y="1782716"/>
            <a:ext cx="8305800" cy="757130"/>
          </a:xfrm>
          <a:prstGeom prst="rect">
            <a:avLst/>
          </a:prstGeom>
          <a:solidFill>
            <a:schemeClr val="accent1">
              <a:alpha val="48000"/>
            </a:schemeClr>
          </a:solidFill>
        </p:spPr>
        <p:txBody>
          <a:bodyPr wrap="square">
            <a:spAutoFit/>
          </a:bodyPr>
          <a:lstStyle/>
          <a:p>
            <a:pPr>
              <a:lnSpc>
                <a:spcPct val="90000"/>
              </a:lnSpc>
            </a:pPr>
            <a:r>
              <a:rPr lang="en-US" sz="2400" i="1" dirty="0" smtClean="0">
                <a:solidFill>
                  <a:schemeClr val="tx1"/>
                </a:solidFill>
                <a:ea typeface="ＭＳ Ｐゴシック" charset="-128"/>
              </a:rPr>
              <a:t>What are the costs and benefits of expanding access to public health insurance for low income adults?</a:t>
            </a:r>
          </a:p>
        </p:txBody>
      </p:sp>
      <p:sp>
        <p:nvSpPr>
          <p:cNvPr id="10" name="Slide Number Placeholder 9"/>
          <p:cNvSpPr>
            <a:spLocks noGrp="1"/>
          </p:cNvSpPr>
          <p:nvPr>
            <p:ph type="sldNum" sz="quarter" idx="12"/>
          </p:nvPr>
        </p:nvSpPr>
        <p:spPr/>
        <p:txBody>
          <a:bodyPr/>
          <a:lstStyle/>
          <a:p>
            <a:fld id="{3F887A0A-33D7-4F5F-B18D-68F52CD1D2F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Acknowledgements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6" name="Rectangle 3"/>
          <p:cNvSpPr txBox="1">
            <a:spLocks noChangeArrowheads="1"/>
          </p:cNvSpPr>
          <p:nvPr/>
        </p:nvSpPr>
        <p:spPr bwMode="auto">
          <a:xfrm>
            <a:off x="4876800" y="1752600"/>
            <a:ext cx="3810000" cy="3962400"/>
          </a:xfrm>
          <a:prstGeom prst="rect">
            <a:avLst/>
          </a:prstGeom>
          <a:solidFill>
            <a:schemeClr val="accent1">
              <a:alpha val="50000"/>
            </a:schemeClr>
          </a:solidFill>
          <a:ln w="9525">
            <a:noFill/>
            <a:miter lim="800000"/>
            <a:headEnd/>
            <a:tailEnd/>
          </a:ln>
        </p:spPr>
        <p:txBody>
          <a:bodyPr/>
          <a:lstStyle/>
          <a:p>
            <a:pPr marL="342900" indent="-342900" algn="ctr">
              <a:spcBef>
                <a:spcPts val="600"/>
              </a:spcBef>
              <a:buClr>
                <a:schemeClr val="accent1"/>
              </a:buClr>
              <a:buSzPct val="65000"/>
            </a:pPr>
            <a:r>
              <a:rPr lang="en-US" b="1" dirty="0" smtClean="0"/>
              <a:t>OHS RECEIVED SUPPORT FROM:</a:t>
            </a:r>
          </a:p>
          <a:p>
            <a:pPr marL="342900" indent="-342900">
              <a:spcBef>
                <a:spcPts val="600"/>
              </a:spcBef>
              <a:buClr>
                <a:schemeClr val="accent1"/>
              </a:buClr>
              <a:buSzPct val="65000"/>
            </a:pPr>
            <a:endParaRPr lang="en-US" sz="1600" dirty="0" smtClean="0"/>
          </a:p>
          <a:p>
            <a:pPr marL="342900" indent="-342900">
              <a:spcBef>
                <a:spcPct val="20000"/>
              </a:spcBef>
              <a:buClr>
                <a:schemeClr val="accent1"/>
              </a:buClr>
              <a:buSzPct val="65000"/>
              <a:buFont typeface="Wingdings" charset="2"/>
              <a:buChar char="n"/>
            </a:pPr>
            <a:r>
              <a:rPr lang="en-US" dirty="0" smtClean="0"/>
              <a:t>Robert Wood Johnson Foundation</a:t>
            </a:r>
          </a:p>
          <a:p>
            <a:pPr marL="342900" indent="-342900">
              <a:spcBef>
                <a:spcPct val="20000"/>
              </a:spcBef>
              <a:buClr>
                <a:schemeClr val="accent1"/>
              </a:buClr>
              <a:buSzPct val="65000"/>
              <a:buFont typeface="Wingdings" charset="2"/>
              <a:buChar char="n"/>
            </a:pPr>
            <a:r>
              <a:rPr lang="en-US" dirty="0" smtClean="0"/>
              <a:t>Sloan Foundation</a:t>
            </a:r>
          </a:p>
          <a:p>
            <a:pPr marL="342900" indent="-342900">
              <a:spcBef>
                <a:spcPct val="20000"/>
              </a:spcBef>
              <a:buClr>
                <a:schemeClr val="accent1"/>
              </a:buClr>
              <a:buSzPct val="65000"/>
              <a:buFont typeface="Wingdings" charset="2"/>
              <a:buChar char="n"/>
            </a:pPr>
            <a:r>
              <a:rPr lang="en-US" dirty="0" smtClean="0"/>
              <a:t>California Health Care Foundation</a:t>
            </a:r>
          </a:p>
          <a:p>
            <a:pPr marL="342900" indent="-342900">
              <a:spcBef>
                <a:spcPct val="20000"/>
              </a:spcBef>
              <a:buClr>
                <a:schemeClr val="accent1"/>
              </a:buClr>
              <a:buSzPct val="65000"/>
              <a:buFont typeface="Wingdings" charset="2"/>
              <a:buChar char="n"/>
            </a:pPr>
            <a:r>
              <a:rPr lang="en-US" dirty="0" smtClean="0"/>
              <a:t>MacArthur Foundation</a:t>
            </a:r>
          </a:p>
          <a:p>
            <a:pPr marL="342900" indent="-342900">
              <a:spcBef>
                <a:spcPct val="20000"/>
              </a:spcBef>
              <a:buClr>
                <a:schemeClr val="accent1"/>
              </a:buClr>
              <a:buSzPct val="65000"/>
              <a:buFont typeface="Wingdings" charset="2"/>
              <a:buChar char="n"/>
            </a:pPr>
            <a:r>
              <a:rPr lang="en-US" dirty="0" smtClean="0"/>
              <a:t>Smith-Richardson Foundation</a:t>
            </a:r>
          </a:p>
          <a:p>
            <a:pPr marL="342900" indent="-342900">
              <a:spcBef>
                <a:spcPct val="20000"/>
              </a:spcBef>
              <a:buClr>
                <a:schemeClr val="accent1"/>
              </a:buClr>
              <a:buSzPct val="65000"/>
              <a:buFont typeface="Wingdings" charset="2"/>
              <a:buChar char="n"/>
            </a:pPr>
            <a:r>
              <a:rPr lang="en-US" dirty="0" smtClean="0"/>
              <a:t>National Institutes of Health (NIH)</a:t>
            </a:r>
          </a:p>
          <a:p>
            <a:pPr marL="342900" indent="-342900">
              <a:spcBef>
                <a:spcPct val="20000"/>
              </a:spcBef>
              <a:buClr>
                <a:schemeClr val="accent1"/>
              </a:buClr>
              <a:buSzPct val="65000"/>
              <a:buFont typeface="Wingdings" charset="2"/>
              <a:buChar char="n"/>
            </a:pPr>
            <a:r>
              <a:rPr lang="en-US" dirty="0" smtClean="0"/>
              <a:t>Centers for Medicare &amp; Medicaid Services (CMS)</a:t>
            </a:r>
          </a:p>
          <a:p>
            <a:pPr marL="342900" indent="-342900">
              <a:spcBef>
                <a:spcPct val="20000"/>
              </a:spcBef>
              <a:buClr>
                <a:schemeClr val="accent1"/>
              </a:buClr>
              <a:buSzPct val="65000"/>
              <a:buFont typeface="Wingdings" charset="2"/>
              <a:buChar char="n"/>
            </a:pPr>
            <a:r>
              <a:rPr lang="en-US" dirty="0" smtClean="0"/>
              <a:t>HHS Assistant Secretary for Planning &amp; Evaluation (ASPE)</a:t>
            </a:r>
          </a:p>
          <a:p>
            <a:pPr marL="342900" indent="-342900">
              <a:spcBef>
                <a:spcPct val="20000"/>
              </a:spcBef>
              <a:buClr>
                <a:schemeClr val="accent1"/>
              </a:buClr>
              <a:buSzPct val="65000"/>
              <a:buFont typeface="Wingdings" charset="2"/>
              <a:buChar char="n"/>
            </a:pPr>
            <a:endParaRPr lang="en-US" dirty="0" smtClean="0"/>
          </a:p>
        </p:txBody>
      </p:sp>
      <p:sp>
        <p:nvSpPr>
          <p:cNvPr id="7" name="Rectangle 3"/>
          <p:cNvSpPr txBox="1">
            <a:spLocks noChangeArrowheads="1"/>
          </p:cNvSpPr>
          <p:nvPr/>
        </p:nvSpPr>
        <p:spPr bwMode="auto">
          <a:xfrm>
            <a:off x="381000" y="1752600"/>
            <a:ext cx="4191000" cy="3276600"/>
          </a:xfrm>
          <a:prstGeom prst="rect">
            <a:avLst/>
          </a:prstGeom>
          <a:noFill/>
          <a:ln w="9525">
            <a:noFill/>
            <a:miter lim="800000"/>
            <a:headEnd/>
            <a:tailEnd/>
          </a:ln>
        </p:spPr>
        <p:txBody>
          <a:bodyPr/>
          <a:lstStyle/>
          <a:p>
            <a:pPr marL="342900" indent="-342900">
              <a:spcBef>
                <a:spcPts val="600"/>
              </a:spcBef>
              <a:buClr>
                <a:schemeClr val="accent1"/>
              </a:buClr>
              <a:buSzPct val="65000"/>
            </a:pPr>
            <a:r>
              <a:rPr lang="en-US" sz="2000" b="1" dirty="0" smtClean="0"/>
              <a:t>PARTNERS</a:t>
            </a:r>
          </a:p>
          <a:p>
            <a:pPr marL="342900" indent="-342900">
              <a:spcBef>
                <a:spcPts val="600"/>
              </a:spcBef>
              <a:buClr>
                <a:schemeClr val="accent1"/>
              </a:buClr>
              <a:buSzPct val="65000"/>
            </a:pPr>
            <a:endParaRPr lang="en-US" dirty="0" smtClean="0"/>
          </a:p>
          <a:p>
            <a:pPr marL="342900" indent="-342900">
              <a:spcBef>
                <a:spcPts val="600"/>
              </a:spcBef>
              <a:buClr>
                <a:schemeClr val="accent1"/>
              </a:buClr>
              <a:buSzPct val="65000"/>
            </a:pPr>
            <a:r>
              <a:rPr lang="en-US" dirty="0" smtClean="0"/>
              <a:t>Providence: CORE</a:t>
            </a:r>
          </a:p>
          <a:p>
            <a:pPr marL="342900" indent="-342900">
              <a:spcBef>
                <a:spcPts val="600"/>
              </a:spcBef>
              <a:buClr>
                <a:schemeClr val="accent1"/>
              </a:buClr>
              <a:buSzPct val="65000"/>
            </a:pPr>
            <a:r>
              <a:rPr lang="en-US" dirty="0" smtClean="0"/>
              <a:t>NBER/Harvard/MIT</a:t>
            </a:r>
          </a:p>
          <a:p>
            <a:pPr marL="342900" indent="-342900">
              <a:spcBef>
                <a:spcPts val="600"/>
              </a:spcBef>
              <a:buClr>
                <a:schemeClr val="accent1"/>
              </a:buClr>
              <a:buSzPct val="65000"/>
            </a:pPr>
            <a:r>
              <a:rPr lang="en-US" dirty="0" smtClean="0"/>
              <a:t>OHPR/Oregon Health Authority</a:t>
            </a:r>
          </a:p>
          <a:p>
            <a:pPr marL="342900" indent="-342900">
              <a:spcBef>
                <a:spcPts val="600"/>
              </a:spcBef>
              <a:buClr>
                <a:schemeClr val="accent1"/>
              </a:buClr>
              <a:buSzPct val="65000"/>
            </a:pPr>
            <a:r>
              <a:rPr lang="en-US" dirty="0" smtClean="0"/>
              <a:t>OHREC</a:t>
            </a:r>
          </a:p>
          <a:p>
            <a:pPr marL="342900" indent="-342900">
              <a:spcBef>
                <a:spcPts val="600"/>
              </a:spcBef>
              <a:buClr>
                <a:schemeClr val="accent1"/>
              </a:buClr>
              <a:buSzPct val="65000"/>
            </a:pPr>
            <a:r>
              <a:rPr lang="en-US" dirty="0" smtClean="0"/>
              <a:t>Portland State University</a:t>
            </a:r>
          </a:p>
          <a:p>
            <a:pPr marL="342900" indent="-342900">
              <a:spcBef>
                <a:spcPts val="600"/>
              </a:spcBef>
              <a:buClr>
                <a:schemeClr val="accent1"/>
              </a:buClr>
              <a:buSzPct val="65000"/>
            </a:pPr>
            <a:endParaRPr lang="en-US" dirty="0" smtClean="0"/>
          </a:p>
          <a:p>
            <a:pPr marL="342900" indent="-342900">
              <a:spcBef>
                <a:spcPts val="600"/>
              </a:spcBef>
              <a:buClr>
                <a:schemeClr val="accent1"/>
              </a:buClr>
              <a:buSzPct val="65000"/>
            </a:pPr>
            <a:endParaRPr lang="en-US" sz="2000" dirty="0" smtClean="0"/>
          </a:p>
          <a:p>
            <a:pPr marL="342900" indent="-342900">
              <a:spcBef>
                <a:spcPts val="600"/>
              </a:spcBef>
              <a:buClr>
                <a:schemeClr val="accent1"/>
              </a:buClr>
              <a:buSzPct val="65000"/>
            </a:pPr>
            <a:endParaRPr lang="en-US" sz="2000" dirty="0" smtClean="0"/>
          </a:p>
          <a:p>
            <a:pPr marL="342900" indent="-342900" algn="ctr">
              <a:spcBef>
                <a:spcPct val="20000"/>
              </a:spcBef>
              <a:buClr>
                <a:schemeClr val="accent1"/>
              </a:buClr>
              <a:buSzPct val="65000"/>
              <a:buFont typeface="Wingdings" charset="2"/>
              <a:buChar char="n"/>
            </a:pPr>
            <a:endParaRPr lang="en-US" dirty="0"/>
          </a:p>
        </p:txBody>
      </p:sp>
      <p:cxnSp>
        <p:nvCxnSpPr>
          <p:cNvPr id="8" name="Straight Connector 7"/>
          <p:cNvCxnSpPr/>
          <p:nvPr/>
        </p:nvCxnSpPr>
        <p:spPr>
          <a:xfrm>
            <a:off x="5638800" y="22860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2860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19800" y="6248400"/>
            <a:ext cx="2852063" cy="341632"/>
          </a:xfrm>
          <a:prstGeom prst="rect">
            <a:avLst/>
          </a:prstGeom>
        </p:spPr>
        <p:txBody>
          <a:bodyPr wrap="none">
            <a:spAutoFit/>
          </a:bodyPr>
          <a:lstStyle/>
          <a:p>
            <a:pPr>
              <a:lnSpc>
                <a:spcPct val="90000"/>
              </a:lnSpc>
            </a:pPr>
            <a:r>
              <a:rPr lang="en-US" dirty="0" smtClean="0">
                <a:ea typeface="ＭＳ Ｐゴシック" charset="-128"/>
              </a:rPr>
              <a:t>www.oregonhealthstudy.org</a:t>
            </a:r>
            <a:endParaRPr lang="en-US" u="sng" dirty="0" smtClean="0">
              <a:ea typeface="ＭＳ Ｐゴシック" charset="-128"/>
            </a:endParaRPr>
          </a:p>
        </p:txBody>
      </p:sp>
      <p:sp>
        <p:nvSpPr>
          <p:cNvPr id="12" name="Slide Number Placeholder 11"/>
          <p:cNvSpPr>
            <a:spLocks noGrp="1"/>
          </p:cNvSpPr>
          <p:nvPr>
            <p:ph type="sldNum" sz="quarter" idx="12"/>
          </p:nvPr>
        </p:nvSpPr>
        <p:spPr/>
        <p:txBody>
          <a:bodyPr/>
          <a:lstStyle/>
          <a:p>
            <a:fld id="{3F887A0A-33D7-4F5F-B18D-68F52CD1D2F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tx1"/>
                </a:solidFill>
                <a:effectLst/>
                <a:uLnTx/>
                <a:uFillTx/>
                <a:latin typeface="+mj-lt"/>
                <a:ea typeface="+mj-ea"/>
                <a:cs typeface="+mj-cs"/>
              </a:rPr>
              <a:t>Extra Slides</a:t>
            </a:r>
            <a:endParaRPr kumimoji="0" lang="en-US" sz="360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bwMode="auto">
          <a:xfrm>
            <a:off x="381000" y="1752600"/>
            <a:ext cx="4191000" cy="3276600"/>
          </a:xfrm>
          <a:prstGeom prst="rect">
            <a:avLst/>
          </a:prstGeom>
          <a:noFill/>
          <a:ln w="9525">
            <a:noFill/>
            <a:miter lim="800000"/>
            <a:headEnd/>
            <a:tailEnd/>
          </a:ln>
        </p:spPr>
        <p:txBody>
          <a:bodyPr/>
          <a:lstStyle/>
          <a:p>
            <a:pPr marL="342900" indent="-342900">
              <a:spcBef>
                <a:spcPts val="600"/>
              </a:spcBef>
              <a:buClr>
                <a:schemeClr val="accent1"/>
              </a:buClr>
              <a:buSzPct val="65000"/>
            </a:pPr>
            <a:endParaRPr lang="en-US" sz="2000" dirty="0" smtClean="0"/>
          </a:p>
          <a:p>
            <a:pPr marL="342900" indent="-342900">
              <a:spcBef>
                <a:spcPts val="600"/>
              </a:spcBef>
              <a:buClr>
                <a:schemeClr val="accent1"/>
              </a:buClr>
              <a:buSzPct val="65000"/>
            </a:pPr>
            <a:endParaRPr lang="en-US" sz="2000" dirty="0" smtClean="0"/>
          </a:p>
          <a:p>
            <a:pPr marL="342900" indent="-342900" algn="ctr">
              <a:spcBef>
                <a:spcPct val="20000"/>
              </a:spcBef>
              <a:buClr>
                <a:schemeClr val="accent1"/>
              </a:buClr>
              <a:buSzPct val="65000"/>
              <a:buFont typeface="Wingdings" charset="2"/>
              <a:buChar char="n"/>
            </a:pPr>
            <a:endParaRPr lang="en-US" dirty="0"/>
          </a:p>
        </p:txBody>
      </p:sp>
      <p:sp>
        <p:nvSpPr>
          <p:cNvPr id="5" name="Slide Number Placeholder 4"/>
          <p:cNvSpPr>
            <a:spLocks noGrp="1"/>
          </p:cNvSpPr>
          <p:nvPr>
            <p:ph type="sldNum" sz="quarter" idx="12"/>
          </p:nvPr>
        </p:nvSpPr>
        <p:spPr/>
        <p:txBody>
          <a:bodyPr/>
          <a:lstStyle/>
          <a:p>
            <a:fld id="{3F887A0A-33D7-4F5F-B18D-68F52CD1D2F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800"/>
          </a:xfrm>
        </p:spPr>
        <p:txBody>
          <a:bodyPr>
            <a:noAutofit/>
          </a:bodyPr>
          <a:lstStyle/>
          <a:p>
            <a:r>
              <a:rPr lang="en-US" dirty="0" smtClean="0"/>
              <a:t>Types of Data</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174496"/>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793496"/>
            <a:ext cx="687173" cy="835904"/>
          </a:xfrm>
          <a:prstGeom prst="rect">
            <a:avLst/>
          </a:prstGeom>
        </p:spPr>
      </p:pic>
      <p:sp>
        <p:nvSpPr>
          <p:cNvPr id="8" name="Rectangle 7"/>
          <p:cNvSpPr/>
          <p:nvPr/>
        </p:nvSpPr>
        <p:spPr>
          <a:xfrm>
            <a:off x="533400" y="1447800"/>
            <a:ext cx="8001000" cy="4676715"/>
          </a:xfrm>
          <a:prstGeom prst="rect">
            <a:avLst/>
          </a:prstGeom>
        </p:spPr>
        <p:txBody>
          <a:bodyPr wrap="square">
            <a:spAutoFit/>
          </a:bodyPr>
          <a:lstStyle/>
          <a:p>
            <a:pPr marL="457200" indent="-457200">
              <a:buAutoNum type="arabicPeriod"/>
            </a:pPr>
            <a:r>
              <a:rPr lang="en-US" sz="2400" b="1" u="sng" dirty="0" smtClean="0"/>
              <a:t>Phase 1 (Mail Surveys)</a:t>
            </a:r>
          </a:p>
          <a:p>
            <a:pPr marL="914400" lvl="1" indent="-457200">
              <a:buFont typeface="Wingdings" pitchFamily="2" charset="2"/>
              <a:buChar char="§"/>
            </a:pPr>
            <a:r>
              <a:rPr lang="en-US" sz="2400" dirty="0" smtClean="0"/>
              <a:t>70,000 people statewide, baseline &amp; 12 months later</a:t>
            </a:r>
          </a:p>
          <a:p>
            <a:pPr marL="457200" indent="-457200">
              <a:buAutoNum type="arabicPeriod"/>
            </a:pPr>
            <a:r>
              <a:rPr lang="en-US" sz="2400" b="1" u="sng" dirty="0" smtClean="0"/>
              <a:t>Phase 2 (Biomarker &amp; Health Interview Data)</a:t>
            </a:r>
          </a:p>
          <a:p>
            <a:pPr marL="914400" lvl="1" indent="-457200">
              <a:buFont typeface="Wingdings" pitchFamily="2" charset="2"/>
              <a:buChar char="§"/>
            </a:pPr>
            <a:r>
              <a:rPr lang="en-US" sz="2400" dirty="0" smtClean="0"/>
              <a:t>13,200 people within 30 miles of Portland</a:t>
            </a:r>
          </a:p>
          <a:p>
            <a:pPr marL="914400" lvl="1" indent="-457200">
              <a:buFont typeface="Wingdings" pitchFamily="2" charset="2"/>
              <a:buChar char="§"/>
            </a:pPr>
            <a:r>
              <a:rPr lang="en-US" sz="2400" dirty="0" smtClean="0"/>
              <a:t>Conducted 1-2 years after randomization</a:t>
            </a:r>
          </a:p>
          <a:p>
            <a:pPr marL="457200" indent="-457200">
              <a:buAutoNum type="arabicPeriod"/>
            </a:pPr>
            <a:r>
              <a:rPr lang="en-US" sz="2400" b="1" u="sng" dirty="0" smtClean="0"/>
              <a:t>Phase 3 (Administrative Data)</a:t>
            </a:r>
          </a:p>
          <a:p>
            <a:pPr marL="914400" lvl="1" indent="-457200">
              <a:buFont typeface="Wingdings" pitchFamily="2" charset="2"/>
              <a:buChar char="§"/>
            </a:pPr>
            <a:r>
              <a:rPr lang="en-US" sz="2400" dirty="0" smtClean="0"/>
              <a:t>Medicaid enrollment records</a:t>
            </a:r>
          </a:p>
          <a:p>
            <a:pPr marL="914400" lvl="1" indent="-457200">
              <a:buFont typeface="Wingdings" pitchFamily="2" charset="2"/>
              <a:buChar char="§"/>
            </a:pPr>
            <a:r>
              <a:rPr lang="en-US" sz="2400" dirty="0" smtClean="0"/>
              <a:t>Statewide Hospital discharge data, 2007-2010</a:t>
            </a:r>
          </a:p>
          <a:p>
            <a:pPr marL="914400" lvl="1" indent="-457200">
              <a:buFont typeface="Wingdings" pitchFamily="2" charset="2"/>
              <a:buChar char="§"/>
            </a:pPr>
            <a:r>
              <a:rPr lang="en-US" sz="2400" dirty="0" smtClean="0"/>
              <a:t>Mortality &amp; credit report data, 2007-2010</a:t>
            </a:r>
          </a:p>
          <a:p>
            <a:pPr marL="914400" lvl="1" indent="-457200">
              <a:buFont typeface="Wingdings" pitchFamily="2" charset="2"/>
              <a:buChar char="§"/>
            </a:pPr>
            <a:r>
              <a:rPr lang="en-US" sz="2400" dirty="0" smtClean="0"/>
              <a:t>Metro ED data from 13 hospitals 2007 - 2010</a:t>
            </a:r>
          </a:p>
          <a:p>
            <a:pPr marL="457200" indent="-457200">
              <a:buAutoNum type="arabicPeriod"/>
            </a:pPr>
            <a:r>
              <a:rPr lang="en-US" sz="2400" b="1" u="sng" dirty="0" smtClean="0"/>
              <a:t>Phase 4 (Qualitative Data)</a:t>
            </a:r>
          </a:p>
          <a:p>
            <a:pPr marL="914400" lvl="1" indent="-457200">
              <a:buFont typeface="Wingdings" pitchFamily="2" charset="2"/>
              <a:buChar char="§"/>
            </a:pPr>
            <a:r>
              <a:rPr lang="en-US" sz="2400" dirty="0" smtClean="0"/>
              <a:t>Over 750 in-depth personal interviews</a:t>
            </a:r>
          </a:p>
        </p:txBody>
      </p:sp>
      <p:sp>
        <p:nvSpPr>
          <p:cNvPr id="9" name="Slide Number Placeholder 8"/>
          <p:cNvSpPr>
            <a:spLocks noGrp="1"/>
          </p:cNvSpPr>
          <p:nvPr>
            <p:ph type="sldNum" sz="quarter" idx="12"/>
          </p:nvPr>
        </p:nvSpPr>
        <p:spPr/>
        <p:txBody>
          <a:bodyPr/>
          <a:lstStyle/>
          <a:p>
            <a:fld id="{3F887A0A-33D7-4F5F-B18D-68F52CD1D2F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Sample</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8" name="Rectangle 7"/>
          <p:cNvSpPr/>
          <p:nvPr/>
        </p:nvSpPr>
        <p:spPr>
          <a:xfrm>
            <a:off x="533400" y="1447800"/>
            <a:ext cx="8001000" cy="4647426"/>
          </a:xfrm>
          <a:prstGeom prst="rect">
            <a:avLst/>
          </a:prstGeom>
        </p:spPr>
        <p:txBody>
          <a:bodyPr wrap="square">
            <a:spAutoFit/>
          </a:bodyPr>
          <a:lstStyle/>
          <a:p>
            <a:pPr>
              <a:buFont typeface="Wingdings" pitchFamily="2" charset="2"/>
              <a:buChar char="§"/>
            </a:pPr>
            <a:r>
              <a:rPr lang="en-US" sz="2400" dirty="0" smtClean="0"/>
              <a:t>  89,824 </a:t>
            </a:r>
            <a:r>
              <a:rPr lang="en-US" sz="2400" dirty="0"/>
              <a:t>unique individuals on the </a:t>
            </a:r>
            <a:r>
              <a:rPr lang="en-US" sz="2400" dirty="0" smtClean="0"/>
              <a:t>list</a:t>
            </a:r>
          </a:p>
          <a:p>
            <a:pPr>
              <a:buFont typeface="Wingdings" pitchFamily="2" charset="2"/>
              <a:buChar char="§"/>
            </a:pPr>
            <a:endParaRPr lang="en-US" sz="1600" dirty="0"/>
          </a:p>
          <a:p>
            <a:pPr>
              <a:buFont typeface="Wingdings" pitchFamily="2" charset="2"/>
              <a:buChar char="§"/>
            </a:pPr>
            <a:r>
              <a:rPr lang="en-US" sz="2400" dirty="0" smtClean="0"/>
              <a:t>  Sample </a:t>
            </a:r>
            <a:r>
              <a:rPr lang="en-US" sz="2400" dirty="0"/>
              <a:t>exclusions </a:t>
            </a:r>
            <a:r>
              <a:rPr lang="en-US" sz="2400" dirty="0" smtClean="0"/>
              <a:t>(based </a:t>
            </a:r>
            <a:r>
              <a:rPr lang="en-US" sz="2400" dirty="0"/>
              <a:t>on pre-randomization </a:t>
            </a:r>
            <a:r>
              <a:rPr lang="en-US" sz="2400" dirty="0" smtClean="0"/>
              <a:t>data ONLY)</a:t>
            </a:r>
            <a:endParaRPr lang="en-US" sz="2400" dirty="0"/>
          </a:p>
          <a:p>
            <a:pPr lvl="1"/>
            <a:r>
              <a:rPr lang="en-US" sz="2400" dirty="0" smtClean="0"/>
              <a:t>--Ineligible </a:t>
            </a:r>
            <a:r>
              <a:rPr lang="en-US" sz="2400" dirty="0"/>
              <a:t>for OHP </a:t>
            </a:r>
            <a:r>
              <a:rPr lang="en-US" sz="2400" dirty="0" smtClean="0"/>
              <a:t>Standard (out of state address, age, etc)</a:t>
            </a:r>
          </a:p>
          <a:p>
            <a:pPr lvl="1"/>
            <a:r>
              <a:rPr lang="en-US" sz="2400" dirty="0" smtClean="0"/>
              <a:t>--Individuals with institutional addresses on list</a:t>
            </a:r>
          </a:p>
          <a:p>
            <a:pPr lvl="1"/>
            <a:endParaRPr lang="en-US" sz="1600" dirty="0"/>
          </a:p>
          <a:p>
            <a:pPr>
              <a:buFont typeface="Wingdings" pitchFamily="2" charset="2"/>
              <a:buChar char="§"/>
            </a:pPr>
            <a:r>
              <a:rPr lang="en-US" sz="2400" dirty="0" smtClean="0"/>
              <a:t>  Could have improved power by bounding sample with other</a:t>
            </a:r>
          </a:p>
          <a:p>
            <a:r>
              <a:rPr lang="en-US" sz="2400" dirty="0" smtClean="0"/>
              <a:t>    data (i.e., income), but would have corrupted randomization</a:t>
            </a:r>
          </a:p>
          <a:p>
            <a:endParaRPr lang="en-US" sz="1600" dirty="0"/>
          </a:p>
          <a:p>
            <a:pPr>
              <a:buFont typeface="Wingdings" pitchFamily="2" charset="2"/>
              <a:buChar char="§"/>
            </a:pPr>
            <a:r>
              <a:rPr lang="en-US" sz="2400" dirty="0" smtClean="0"/>
              <a:t>  Final sample: 74,922 individuals (66,385 households)</a:t>
            </a:r>
          </a:p>
          <a:p>
            <a:pPr lvl="1"/>
            <a:r>
              <a:rPr lang="en-US" sz="2400" dirty="0" smtClean="0"/>
              <a:t>--29,834 </a:t>
            </a:r>
            <a:r>
              <a:rPr lang="en-US" sz="2400" dirty="0"/>
              <a:t>treated individuals (surveyed 29,589)</a:t>
            </a:r>
          </a:p>
          <a:p>
            <a:pPr lvl="1"/>
            <a:r>
              <a:rPr lang="en-US" sz="2400" dirty="0" smtClean="0"/>
              <a:t>--45,088 </a:t>
            </a:r>
            <a:r>
              <a:rPr lang="en-US" sz="2400" dirty="0"/>
              <a:t>control individuals (surveyed 28,816)</a:t>
            </a:r>
            <a:endParaRPr lang="en-US" sz="2400" b="1" dirty="0"/>
          </a:p>
          <a:p>
            <a:endParaRPr lang="en-US" sz="2400" dirty="0" smtClean="0"/>
          </a:p>
        </p:txBody>
      </p:sp>
      <p:sp>
        <p:nvSpPr>
          <p:cNvPr id="9" name="Slide Number Placeholder 8"/>
          <p:cNvSpPr>
            <a:spLocks noGrp="1"/>
          </p:cNvSpPr>
          <p:nvPr>
            <p:ph type="sldNum" sz="quarter" idx="12"/>
          </p:nvPr>
        </p:nvSpPr>
        <p:spPr/>
        <p:txBody>
          <a:bodyPr/>
          <a:lstStyle/>
          <a:p>
            <a:fld id="{3F887A0A-33D7-4F5F-B18D-68F52CD1D2F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a:bodyPr>
          <a:lstStyle/>
          <a:p>
            <a:r>
              <a:rPr lang="en-US" dirty="0" smtClean="0">
                <a:ea typeface="ＭＳ Ｐゴシック" charset="-128"/>
              </a:rPr>
              <a:t>Sample Characteristics</a:t>
            </a:r>
          </a:p>
        </p:txBody>
      </p:sp>
      <p:sp>
        <p:nvSpPr>
          <p:cNvPr id="1028" name="Content Placeholder 2"/>
          <p:cNvSpPr>
            <a:spLocks noGrp="1"/>
          </p:cNvSpPr>
          <p:nvPr>
            <p:ph idx="1"/>
          </p:nvPr>
        </p:nvSpPr>
        <p:spPr/>
        <p:txBody>
          <a:bodyPr/>
          <a:lstStyle/>
          <a:p>
            <a:endParaRPr lang="en-US" smtClean="0">
              <a:latin typeface="Garamond" charset="0"/>
              <a:ea typeface="ＭＳ Ｐゴシック" charset="-128"/>
            </a:endParaRPr>
          </a:p>
        </p:txBody>
      </p:sp>
      <p:sp>
        <p:nvSpPr>
          <p:cNvPr id="1029" name="Slide Number Placeholder 3"/>
          <p:cNvSpPr>
            <a:spLocks noGrp="1"/>
          </p:cNvSpPr>
          <p:nvPr>
            <p:ph type="sldNum" sz="quarter" idx="12"/>
          </p:nvPr>
        </p:nvSpPr>
        <p:spPr>
          <a:noFill/>
        </p:spPr>
        <p:txBody>
          <a:bodyPr/>
          <a:lstStyle/>
          <a:p>
            <a:fld id="{32938D76-6A2A-4F44-B149-66921B1A1747}" type="slidenum">
              <a:rPr lang="en-US"/>
              <a:pPr/>
              <a:t>24</a:t>
            </a:fld>
            <a:endParaRPr lang="en-US"/>
          </a:p>
        </p:txBody>
      </p:sp>
      <p:graphicFrame>
        <p:nvGraphicFramePr>
          <p:cNvPr id="1026" name="Object 2"/>
          <p:cNvGraphicFramePr>
            <a:graphicFrameLocks noChangeAspect="1"/>
          </p:cNvGraphicFramePr>
          <p:nvPr/>
        </p:nvGraphicFramePr>
        <p:xfrm>
          <a:off x="228600" y="1600200"/>
          <a:ext cx="8585200" cy="4038600"/>
        </p:xfrm>
        <a:graphic>
          <a:graphicData uri="http://schemas.openxmlformats.org/presentationml/2006/ole">
            <p:oleObj spid="_x0000_s155665" name="Worksheet" r:id="rId3" imgW="16118550" imgH="7582958" progId="Excel.Shee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dirty="0" smtClean="0">
                <a:latin typeface="Garamond" charset="0"/>
                <a:ea typeface="ＭＳ Ｐゴシック" charset="-128"/>
              </a:rPr>
              <a:t>Study Population</a:t>
            </a:r>
          </a:p>
        </p:txBody>
      </p:sp>
      <p:sp>
        <p:nvSpPr>
          <p:cNvPr id="35843" name="Slide Number Placeholder 5"/>
          <p:cNvSpPr>
            <a:spLocks noGrp="1"/>
          </p:cNvSpPr>
          <p:nvPr>
            <p:ph type="sldNum" sz="quarter" idx="12"/>
          </p:nvPr>
        </p:nvSpPr>
        <p:spPr>
          <a:noFill/>
        </p:spPr>
        <p:txBody>
          <a:bodyPr/>
          <a:lstStyle/>
          <a:p>
            <a:fld id="{70E1F4E0-8A47-49A4-B152-0B805E430746}" type="slidenum">
              <a:rPr lang="en-US"/>
              <a:pPr/>
              <a:t>25</a:t>
            </a:fld>
            <a:endParaRPr lang="en-US"/>
          </a:p>
        </p:txBody>
      </p:sp>
      <p:pic>
        <p:nvPicPr>
          <p:cNvPr id="35844" name="Picture 5" descr="list"/>
          <p:cNvPicPr>
            <a:picLocks noGrp="1" noChangeAspect="1" noChangeArrowheads="1"/>
          </p:cNvPicPr>
          <p:nvPr>
            <p:ph type="body" idx="4294967295"/>
          </p:nvPr>
        </p:nvPicPr>
        <p:blipFill>
          <a:blip r:embed="rId2" cstate="print"/>
          <a:srcRect/>
          <a:stretch>
            <a:fillRect/>
          </a:stretch>
        </p:blipFill>
        <p:spPr>
          <a:xfrm>
            <a:off x="0" y="1295400"/>
            <a:ext cx="9144000" cy="482758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Empirical Framework</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9" name="Rectangle 8"/>
          <p:cNvSpPr/>
          <p:nvPr/>
        </p:nvSpPr>
        <p:spPr>
          <a:xfrm>
            <a:off x="533400" y="1371600"/>
            <a:ext cx="8001000" cy="4401205"/>
          </a:xfrm>
          <a:prstGeom prst="rect">
            <a:avLst/>
          </a:prstGeom>
        </p:spPr>
        <p:txBody>
          <a:bodyPr wrap="square">
            <a:spAutoFit/>
          </a:bodyPr>
          <a:lstStyle/>
          <a:p>
            <a:r>
              <a:rPr lang="en-US" sz="2400" dirty="0" smtClean="0"/>
              <a:t>We pre-specified and published our analytic plan prior to analyzing the data.  We produced two types of equations</a:t>
            </a:r>
          </a:p>
          <a:p>
            <a:r>
              <a:rPr lang="en-US" sz="2400" dirty="0" smtClean="0"/>
              <a:t>(more detail available in the full paper):</a:t>
            </a:r>
          </a:p>
          <a:p>
            <a:pPr lvl="1">
              <a:buFont typeface="Wingdings" pitchFamily="2" charset="2"/>
              <a:buChar char="§"/>
            </a:pPr>
            <a:endParaRPr lang="en-US" sz="1600" b="1" dirty="0" smtClean="0"/>
          </a:p>
          <a:p>
            <a:pPr>
              <a:buFont typeface="Wingdings" pitchFamily="2" charset="2"/>
              <a:buChar char="§"/>
            </a:pPr>
            <a:r>
              <a:rPr lang="en-US" sz="2400" b="1" dirty="0" smtClean="0"/>
              <a:t>  </a:t>
            </a:r>
            <a:r>
              <a:rPr lang="en-US" sz="2400" b="1" u="sng" dirty="0" smtClean="0"/>
              <a:t>Reduced Form – effect of lottery selection</a:t>
            </a:r>
          </a:p>
          <a:p>
            <a:pPr lvl="1"/>
            <a:r>
              <a:rPr lang="en-US" sz="2400" i="1" dirty="0" smtClean="0"/>
              <a:t>Also known as </a:t>
            </a:r>
            <a:r>
              <a:rPr lang="en-US" sz="2400" b="1" i="1" dirty="0" smtClean="0"/>
              <a:t>Intent to Treat (ITT) --</a:t>
            </a:r>
            <a:r>
              <a:rPr lang="en-US" sz="2400" i="1" dirty="0" smtClean="0"/>
              <a:t>the difference between groups, preserving integrity of randomization.</a:t>
            </a:r>
          </a:p>
          <a:p>
            <a:pPr lvl="1"/>
            <a:r>
              <a:rPr lang="en-US" sz="2400" i="1" dirty="0" smtClean="0"/>
              <a:t>   </a:t>
            </a:r>
            <a:endParaRPr lang="en-US" sz="1000" i="1" dirty="0" smtClean="0"/>
          </a:p>
          <a:p>
            <a:pPr>
              <a:buFont typeface="Wingdings" pitchFamily="2" charset="2"/>
              <a:buChar char="§"/>
            </a:pPr>
            <a:r>
              <a:rPr lang="en-US" sz="2400" b="1" dirty="0" smtClean="0"/>
              <a:t>  </a:t>
            </a:r>
            <a:r>
              <a:rPr lang="en-US" sz="2400" b="1" u="sng" dirty="0" smtClean="0"/>
              <a:t>Instrumental Variable (IV) – effect of insurance coverage</a:t>
            </a:r>
          </a:p>
          <a:p>
            <a:pPr lvl="1"/>
            <a:r>
              <a:rPr lang="en-US" sz="2400" i="1" dirty="0" smtClean="0"/>
              <a:t>Also known as </a:t>
            </a:r>
            <a:r>
              <a:rPr lang="en-US" sz="2400" b="1" i="1" dirty="0" smtClean="0"/>
              <a:t>Treatment on Treated (</a:t>
            </a:r>
            <a:r>
              <a:rPr lang="en-US" sz="2400" b="1" i="1" dirty="0" err="1" smtClean="0"/>
              <a:t>ToT</a:t>
            </a:r>
            <a:r>
              <a:rPr lang="en-US" sz="2400" b="1" i="1" dirty="0" smtClean="0"/>
              <a:t>) -- </a:t>
            </a:r>
            <a:r>
              <a:rPr lang="en-US" sz="2400" i="1" dirty="0" smtClean="0"/>
              <a:t>what the treatment effect </a:t>
            </a:r>
            <a:r>
              <a:rPr lang="en-US" sz="2400" i="1" u="sng" dirty="0" smtClean="0"/>
              <a:t>would have been </a:t>
            </a:r>
            <a:r>
              <a:rPr lang="en-US" sz="2400" i="1" dirty="0" smtClean="0"/>
              <a:t>had everyone in the treatment group gained coverage.</a:t>
            </a:r>
            <a:endParaRPr lang="en-US" sz="2400" dirty="0" smtClean="0"/>
          </a:p>
        </p:txBody>
      </p:sp>
      <p:sp>
        <p:nvSpPr>
          <p:cNvPr id="8" name="Slide Number Placeholder 7"/>
          <p:cNvSpPr>
            <a:spLocks noGrp="1"/>
          </p:cNvSpPr>
          <p:nvPr>
            <p:ph type="sldNum" sz="quarter" idx="12"/>
          </p:nvPr>
        </p:nvSpPr>
        <p:spPr/>
        <p:txBody>
          <a:bodyPr/>
          <a:lstStyle/>
          <a:p>
            <a:fld id="{3F887A0A-33D7-4F5F-B18D-68F52CD1D2F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Assumptions</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191000" y="5945896"/>
            <a:ext cx="687173" cy="835904"/>
          </a:xfrm>
          <a:prstGeom prst="rect">
            <a:avLst/>
          </a:prstGeom>
        </p:spPr>
      </p:pic>
      <p:sp>
        <p:nvSpPr>
          <p:cNvPr id="9" name="Rectangle 8"/>
          <p:cNvSpPr/>
          <p:nvPr/>
        </p:nvSpPr>
        <p:spPr>
          <a:xfrm>
            <a:off x="457200" y="1905000"/>
            <a:ext cx="8001000" cy="4154984"/>
          </a:xfrm>
          <a:prstGeom prst="rect">
            <a:avLst/>
          </a:prstGeom>
        </p:spPr>
        <p:txBody>
          <a:bodyPr wrap="square">
            <a:spAutoFit/>
          </a:bodyPr>
          <a:lstStyle/>
          <a:p>
            <a:endParaRPr lang="en-US" sz="2400" dirty="0"/>
          </a:p>
          <a:p>
            <a:pPr lvl="1">
              <a:buFont typeface="Wingdings" pitchFamily="2" charset="2"/>
              <a:buChar char="§"/>
            </a:pPr>
            <a:r>
              <a:rPr lang="en-US" sz="2400" b="1" dirty="0" smtClean="0"/>
              <a:t>  </a:t>
            </a:r>
            <a:r>
              <a:rPr lang="en-US" sz="2400" b="1" u="sng" dirty="0" smtClean="0"/>
              <a:t>Reduced form – Intent to Treat</a:t>
            </a:r>
          </a:p>
          <a:p>
            <a:pPr lvl="2">
              <a:buFont typeface="Wingdings" pitchFamily="2" charset="2"/>
              <a:buChar char="§"/>
            </a:pPr>
            <a:r>
              <a:rPr lang="en-US" sz="2400" dirty="0" smtClean="0"/>
              <a:t>  Was the lottery truly random?</a:t>
            </a:r>
          </a:p>
          <a:p>
            <a:pPr lvl="2">
              <a:buFont typeface="Wingdings" pitchFamily="2" charset="2"/>
              <a:buChar char="§"/>
            </a:pPr>
            <a:r>
              <a:rPr lang="en-US" sz="2400" dirty="0" smtClean="0"/>
              <a:t>  Did people who won or lost the lottery differentially respond to surveys? </a:t>
            </a:r>
          </a:p>
          <a:p>
            <a:pPr lvl="2"/>
            <a:endParaRPr lang="en-US" sz="2000" dirty="0" smtClean="0"/>
          </a:p>
          <a:p>
            <a:pPr lvl="1">
              <a:buFont typeface="Wingdings" pitchFamily="2" charset="2"/>
              <a:buChar char="§"/>
            </a:pPr>
            <a:r>
              <a:rPr lang="en-US" sz="2400" b="1" dirty="0" smtClean="0"/>
              <a:t>   </a:t>
            </a:r>
            <a:r>
              <a:rPr lang="en-US" sz="2400" b="1" u="sng" dirty="0" smtClean="0"/>
              <a:t>IV – Treatment on Treated</a:t>
            </a:r>
          </a:p>
          <a:p>
            <a:pPr lvl="2">
              <a:buFont typeface="Wingdings" pitchFamily="2" charset="2"/>
              <a:buChar char="§"/>
            </a:pPr>
            <a:r>
              <a:rPr lang="en-US" sz="2400" dirty="0" smtClean="0"/>
              <a:t> The lottery had no effect except via its impact on insurance coverage </a:t>
            </a:r>
          </a:p>
          <a:p>
            <a:pPr lvl="3">
              <a:buFont typeface="Wingdings" pitchFamily="2" charset="2"/>
              <a:buChar char="§"/>
            </a:pPr>
            <a:r>
              <a:rPr lang="en-US" sz="2400" dirty="0" smtClean="0"/>
              <a:t> Winning or losing effects?</a:t>
            </a:r>
          </a:p>
          <a:p>
            <a:pPr lvl="3">
              <a:buFont typeface="Wingdings" pitchFamily="2" charset="2"/>
              <a:buChar char="§"/>
            </a:pPr>
            <a:r>
              <a:rPr lang="en-US" sz="2400" dirty="0" smtClean="0"/>
              <a:t> Increased participation in other programs?</a:t>
            </a:r>
          </a:p>
        </p:txBody>
      </p:sp>
      <p:sp>
        <p:nvSpPr>
          <p:cNvPr id="8" name="Rectangle 7"/>
          <p:cNvSpPr/>
          <p:nvPr/>
        </p:nvSpPr>
        <p:spPr>
          <a:xfrm>
            <a:off x="457200" y="1447800"/>
            <a:ext cx="8305800" cy="757130"/>
          </a:xfrm>
          <a:prstGeom prst="rect">
            <a:avLst/>
          </a:prstGeom>
          <a:solidFill>
            <a:schemeClr val="accent1">
              <a:alpha val="48000"/>
            </a:schemeClr>
          </a:solidFill>
        </p:spPr>
        <p:txBody>
          <a:bodyPr wrap="square">
            <a:spAutoFit/>
          </a:bodyPr>
          <a:lstStyle/>
          <a:p>
            <a:pPr marL="0" lvl="1">
              <a:lnSpc>
                <a:spcPct val="90000"/>
              </a:lnSpc>
            </a:pPr>
            <a:r>
              <a:rPr lang="en-US" sz="2400" dirty="0" smtClean="0">
                <a:latin typeface="Calibri" pitchFamily="34" charset="0"/>
              </a:rPr>
              <a:t>This approach does rely on some assumptions, which we test in more detail in the full paper:</a:t>
            </a:r>
            <a:endParaRPr lang="en-US" sz="2400" b="1" dirty="0" smtClean="0">
              <a:latin typeface="Calibri" pitchFamily="34" charset="0"/>
            </a:endParaRPr>
          </a:p>
        </p:txBody>
      </p:sp>
      <p:sp>
        <p:nvSpPr>
          <p:cNvPr id="10" name="Slide Number Placeholder 9"/>
          <p:cNvSpPr>
            <a:spLocks noGrp="1"/>
          </p:cNvSpPr>
          <p:nvPr>
            <p:ph type="sldNum" sz="quarter" idx="12"/>
          </p:nvPr>
        </p:nvSpPr>
        <p:spPr/>
        <p:txBody>
          <a:bodyPr/>
          <a:lstStyle/>
          <a:p>
            <a:fld id="{3F887A0A-33D7-4F5F-B18D-68F52CD1D2F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rmAutofit/>
          </a:bodyPr>
          <a:lstStyle/>
          <a:p>
            <a:r>
              <a:rPr lang="en-US" sz="4000" dirty="0" smtClean="0"/>
              <a:t>Empirical Framework: Reduced Form</a:t>
            </a:r>
            <a:endParaRPr lang="en-US" sz="4000"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4" cstate="print"/>
          <a:stretch>
            <a:fillRect/>
          </a:stretch>
        </p:blipFill>
        <p:spPr>
          <a:xfrm>
            <a:off x="4191000" y="5945896"/>
            <a:ext cx="687173" cy="835904"/>
          </a:xfrm>
          <a:prstGeom prst="rect">
            <a:avLst/>
          </a:prstGeom>
        </p:spPr>
      </p:pic>
      <p:sp>
        <p:nvSpPr>
          <p:cNvPr id="9" name="Rectangle 8"/>
          <p:cNvSpPr/>
          <p:nvPr/>
        </p:nvSpPr>
        <p:spPr>
          <a:xfrm>
            <a:off x="457200" y="2209800"/>
            <a:ext cx="8001000" cy="3416320"/>
          </a:xfrm>
          <a:prstGeom prst="rect">
            <a:avLst/>
          </a:prstGeom>
        </p:spPr>
        <p:txBody>
          <a:bodyPr wrap="square">
            <a:spAutoFit/>
          </a:bodyPr>
          <a:lstStyle/>
          <a:p>
            <a:endParaRPr lang="en-US" sz="2400" dirty="0"/>
          </a:p>
          <a:p>
            <a:pPr>
              <a:buFont typeface="Wingdings" pitchFamily="2" charset="2"/>
              <a:buChar char="§"/>
            </a:pPr>
            <a:r>
              <a:rPr lang="en-US" sz="2400" b="1" dirty="0" smtClean="0"/>
              <a:t>  </a:t>
            </a:r>
            <a:r>
              <a:rPr lang="en-US" sz="2400" b="1" i="1" dirty="0" smtClean="0"/>
              <a:t>LOTTERY </a:t>
            </a:r>
            <a:r>
              <a:rPr lang="en-US" sz="2400" dirty="0" smtClean="0"/>
              <a:t>indicator for whether household </a:t>
            </a:r>
            <a:r>
              <a:rPr lang="en-US" sz="2400" i="1" dirty="0" smtClean="0"/>
              <a:t>h </a:t>
            </a:r>
            <a:r>
              <a:rPr lang="en-US" sz="2400" dirty="0" smtClean="0"/>
              <a:t>selected</a:t>
            </a:r>
          </a:p>
          <a:p>
            <a:pPr>
              <a:buFont typeface="Wingdings" pitchFamily="2" charset="2"/>
              <a:buChar char="§"/>
            </a:pPr>
            <a:r>
              <a:rPr lang="en-US" sz="2400" b="1" i="1" dirty="0" smtClean="0"/>
              <a:t>  X </a:t>
            </a:r>
            <a:r>
              <a:rPr lang="en-US" sz="2400" dirty="0" smtClean="0"/>
              <a:t>denotes covariates correlated with treatment probability</a:t>
            </a:r>
            <a:endParaRPr lang="en-US" sz="2400" b="1" i="1" dirty="0" smtClean="0"/>
          </a:p>
          <a:p>
            <a:pPr lvl="1">
              <a:buFont typeface="Wingdings" pitchFamily="2" charset="2"/>
              <a:buChar char="§"/>
            </a:pPr>
            <a:r>
              <a:rPr lang="en-US" sz="2400" dirty="0" smtClean="0"/>
              <a:t>  Household size indicators</a:t>
            </a:r>
          </a:p>
          <a:p>
            <a:pPr lvl="1">
              <a:buFont typeface="Wingdings" pitchFamily="2" charset="2"/>
              <a:buChar char="§"/>
            </a:pPr>
            <a:r>
              <a:rPr lang="en-US" sz="2400" dirty="0" smtClean="0"/>
              <a:t>  In survey data: Survey wave (and interactions with HH size)</a:t>
            </a:r>
            <a:endParaRPr lang="en-US" sz="2000" dirty="0" smtClean="0"/>
          </a:p>
          <a:p>
            <a:pPr>
              <a:buFont typeface="Wingdings" pitchFamily="2" charset="2"/>
              <a:buChar char="§"/>
            </a:pPr>
            <a:r>
              <a:rPr lang="en-US" sz="2400" b="1" dirty="0" smtClean="0"/>
              <a:t>   </a:t>
            </a:r>
            <a:r>
              <a:rPr lang="en-US" sz="2400" b="1" i="1" dirty="0" smtClean="0"/>
              <a:t>V</a:t>
            </a:r>
            <a:r>
              <a:rPr lang="en-US" sz="2400" dirty="0" smtClean="0"/>
              <a:t> denotes (optional) covariates</a:t>
            </a:r>
            <a:endParaRPr lang="en-US" sz="2400" b="1" u="sng" dirty="0" smtClean="0"/>
          </a:p>
          <a:p>
            <a:pPr lvl="1">
              <a:buFont typeface="Wingdings" pitchFamily="2" charset="2"/>
              <a:buChar char="§"/>
            </a:pPr>
            <a:r>
              <a:rPr lang="en-US" sz="2400" dirty="0" smtClean="0"/>
              <a:t> Survey data: none</a:t>
            </a:r>
          </a:p>
          <a:p>
            <a:pPr lvl="1">
              <a:buFont typeface="Wingdings" pitchFamily="2" charset="2"/>
              <a:buChar char="§"/>
            </a:pPr>
            <a:r>
              <a:rPr lang="en-US" sz="2400" dirty="0" smtClean="0"/>
              <a:t> Admin data: lottery draw; pre-randomization </a:t>
            </a:r>
            <a:r>
              <a:rPr lang="en-US" sz="2400" i="1" dirty="0" smtClean="0"/>
              <a:t>y</a:t>
            </a:r>
            <a:endParaRPr lang="en-US" sz="2400" dirty="0" smtClean="0"/>
          </a:p>
        </p:txBody>
      </p:sp>
      <p:graphicFrame>
        <p:nvGraphicFramePr>
          <p:cNvPr id="157698" name="Object 3"/>
          <p:cNvGraphicFramePr>
            <a:graphicFrameLocks noChangeAspect="1"/>
          </p:cNvGraphicFramePr>
          <p:nvPr/>
        </p:nvGraphicFramePr>
        <p:xfrm>
          <a:off x="457200" y="1600200"/>
          <a:ext cx="8229600" cy="701675"/>
        </p:xfrm>
        <a:graphic>
          <a:graphicData uri="http://schemas.openxmlformats.org/presentationml/2006/ole">
            <p:oleObj spid="_x0000_s157713" name="Equation" r:id="rId5" imgW="2901541" imgH="247619" progId="Equation.3">
              <p:embed/>
            </p:oleObj>
          </a:graphicData>
        </a:graphic>
      </p:graphicFrame>
      <p:sp>
        <p:nvSpPr>
          <p:cNvPr id="8" name="Slide Number Placeholder 7"/>
          <p:cNvSpPr>
            <a:spLocks noGrp="1"/>
          </p:cNvSpPr>
          <p:nvPr>
            <p:ph type="sldNum" sz="quarter" idx="12"/>
          </p:nvPr>
        </p:nvSpPr>
        <p:spPr/>
        <p:txBody>
          <a:bodyPr/>
          <a:lstStyle/>
          <a:p>
            <a:fld id="{3F887A0A-33D7-4F5F-B18D-68F52CD1D2F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sz="4000" dirty="0" smtClean="0"/>
              <a:t>Empirical Framework: IV Estimation</a:t>
            </a:r>
            <a:endParaRPr lang="en-US" sz="4000"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4" cstate="print"/>
          <a:stretch>
            <a:fillRect/>
          </a:stretch>
        </p:blipFill>
        <p:spPr>
          <a:xfrm>
            <a:off x="4191000" y="5945896"/>
            <a:ext cx="687173" cy="835904"/>
          </a:xfrm>
          <a:prstGeom prst="rect">
            <a:avLst/>
          </a:prstGeom>
        </p:spPr>
      </p:pic>
      <p:sp>
        <p:nvSpPr>
          <p:cNvPr id="9" name="Rectangle 8"/>
          <p:cNvSpPr/>
          <p:nvPr/>
        </p:nvSpPr>
        <p:spPr>
          <a:xfrm>
            <a:off x="457200" y="1371600"/>
            <a:ext cx="8001000" cy="4524315"/>
          </a:xfrm>
          <a:prstGeom prst="rect">
            <a:avLst/>
          </a:prstGeom>
        </p:spPr>
        <p:txBody>
          <a:bodyPr wrap="square">
            <a:spAutoFit/>
          </a:bodyPr>
          <a:lstStyle/>
          <a:p>
            <a:endParaRPr lang="en-US" sz="2400" dirty="0"/>
          </a:p>
          <a:p>
            <a:pPr>
              <a:buFont typeface="Wingdings" pitchFamily="2" charset="2"/>
              <a:buChar char="§"/>
            </a:pPr>
            <a:r>
              <a:rPr lang="en-US" sz="2400" b="1" dirty="0" smtClean="0"/>
              <a:t>  </a:t>
            </a:r>
            <a:r>
              <a:rPr lang="en-US" sz="2400" dirty="0" smtClean="0"/>
              <a:t>Two-stage Least Squares (2SLS):</a:t>
            </a:r>
          </a:p>
          <a:p>
            <a:pPr>
              <a:buFont typeface="Wingdings" pitchFamily="2" charset="2"/>
              <a:buChar char="§"/>
            </a:pPr>
            <a:endParaRPr lang="en-US" sz="2400" dirty="0" smtClean="0"/>
          </a:p>
          <a:p>
            <a:pPr>
              <a:buFont typeface="Wingdings" pitchFamily="2" charset="2"/>
              <a:buChar char="§"/>
            </a:pPr>
            <a:endParaRPr lang="en-US" sz="2400" dirty="0" smtClean="0"/>
          </a:p>
          <a:p>
            <a:endParaRPr lang="en-US" sz="2400" dirty="0" smtClean="0"/>
          </a:p>
          <a:p>
            <a:pPr>
              <a:buFont typeface="Wingdings" pitchFamily="2" charset="2"/>
              <a:buChar char="§"/>
            </a:pPr>
            <a:r>
              <a:rPr lang="en-US" sz="2400" dirty="0" smtClean="0"/>
              <a:t>  With the first stage equation:</a:t>
            </a:r>
          </a:p>
          <a:p>
            <a:pPr>
              <a:buFont typeface="Wingdings" pitchFamily="2" charset="2"/>
              <a:buChar char="§"/>
            </a:pPr>
            <a:endParaRPr lang="en-US" sz="2400" dirty="0" smtClean="0"/>
          </a:p>
          <a:p>
            <a:pPr>
              <a:buFont typeface="Wingdings" pitchFamily="2" charset="2"/>
              <a:buChar char="§"/>
            </a:pPr>
            <a:endParaRPr lang="en-US" sz="2400" dirty="0" smtClean="0"/>
          </a:p>
          <a:p>
            <a:endParaRPr lang="en-US" sz="2400" b="1" i="1" dirty="0" smtClean="0"/>
          </a:p>
          <a:p>
            <a:pPr>
              <a:buFont typeface="Wingdings" pitchFamily="2" charset="2"/>
              <a:buChar char="§"/>
            </a:pPr>
            <a:r>
              <a:rPr lang="en-US" sz="2400" b="1" i="1" dirty="0" smtClean="0"/>
              <a:t>  </a:t>
            </a:r>
            <a:r>
              <a:rPr lang="en-US" sz="2400" dirty="0" smtClean="0"/>
              <a:t>Similar multiple inference adjustment</a:t>
            </a:r>
          </a:p>
          <a:p>
            <a:endParaRPr lang="en-US" sz="2400" b="1" i="1" dirty="0" smtClean="0"/>
          </a:p>
          <a:p>
            <a:pPr>
              <a:buFont typeface="Wingdings" pitchFamily="2" charset="2"/>
              <a:buChar char="§"/>
            </a:pPr>
            <a:endParaRPr lang="en-US" sz="2400" b="1" i="1" dirty="0" smtClean="0"/>
          </a:p>
        </p:txBody>
      </p:sp>
      <p:graphicFrame>
        <p:nvGraphicFramePr>
          <p:cNvPr id="237571" name="Object 2"/>
          <p:cNvGraphicFramePr>
            <a:graphicFrameLocks noChangeAspect="1"/>
          </p:cNvGraphicFramePr>
          <p:nvPr/>
        </p:nvGraphicFramePr>
        <p:xfrm>
          <a:off x="914400" y="2362200"/>
          <a:ext cx="7239000" cy="577850"/>
        </p:xfrm>
        <a:graphic>
          <a:graphicData uri="http://schemas.openxmlformats.org/presentationml/2006/ole">
            <p:oleObj spid="_x0000_s238624" name="Equation" r:id="rId5" imgW="3102842" imgH="247619" progId="Equation.3">
              <p:embed/>
            </p:oleObj>
          </a:graphicData>
        </a:graphic>
      </p:graphicFrame>
      <p:graphicFrame>
        <p:nvGraphicFramePr>
          <p:cNvPr id="237572" name="Object 3"/>
          <p:cNvGraphicFramePr>
            <a:graphicFrameLocks noChangeAspect="1"/>
          </p:cNvGraphicFramePr>
          <p:nvPr/>
        </p:nvGraphicFramePr>
        <p:xfrm>
          <a:off x="838200" y="3962400"/>
          <a:ext cx="7620000" cy="522288"/>
        </p:xfrm>
        <a:graphic>
          <a:graphicData uri="http://schemas.openxmlformats.org/presentationml/2006/ole">
            <p:oleObj spid="_x0000_s238625" name="Equation" r:id="rId6" imgW="3616916" imgH="247619" progId="Equation.3">
              <p:embed/>
            </p:oleObj>
          </a:graphicData>
        </a:graphic>
      </p:graphicFrame>
      <p:sp>
        <p:nvSpPr>
          <p:cNvPr id="10" name="Slide Number Placeholder 9"/>
          <p:cNvSpPr>
            <a:spLocks noGrp="1"/>
          </p:cNvSpPr>
          <p:nvPr>
            <p:ph type="sldNum" sz="quarter" idx="12"/>
          </p:nvPr>
        </p:nvSpPr>
        <p:spPr/>
        <p:txBody>
          <a:bodyPr/>
          <a:lstStyle/>
          <a:p>
            <a:fld id="{3F887A0A-33D7-4F5F-B18D-68F52CD1D2F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Why Another Study?</a:t>
            </a:r>
            <a:endParaRPr lang="en-US" dirty="0"/>
          </a:p>
        </p:txBody>
      </p:sp>
      <p:sp>
        <p:nvSpPr>
          <p:cNvPr id="3" name="Subtitle 2"/>
          <p:cNvSpPr>
            <a:spLocks noGrp="1"/>
          </p:cNvSpPr>
          <p:nvPr>
            <p:ph type="subTitle" idx="1"/>
          </p:nvPr>
        </p:nvSpPr>
        <p:spPr>
          <a:xfrm>
            <a:off x="609600" y="2362200"/>
            <a:ext cx="7848600" cy="2286000"/>
          </a:xfrm>
        </p:spPr>
        <p:txBody>
          <a:bodyPr>
            <a:noAutofit/>
          </a:bodyPr>
          <a:lstStyle/>
          <a:p>
            <a:pPr algn="l">
              <a:lnSpc>
                <a:spcPct val="90000"/>
              </a:lnSpc>
              <a:buFont typeface="Wingdings" pitchFamily="2" charset="2"/>
              <a:buChar char="§"/>
            </a:pPr>
            <a:r>
              <a:rPr lang="en-US" sz="2400" dirty="0" smtClean="0">
                <a:solidFill>
                  <a:schemeClr val="tx1"/>
                </a:solidFill>
                <a:ea typeface="ＭＳ Ｐゴシック" charset="-128"/>
              </a:rPr>
              <a:t>   Existing evidence is more limited than you’d think</a:t>
            </a:r>
          </a:p>
          <a:p>
            <a:pPr lvl="1" algn="l">
              <a:lnSpc>
                <a:spcPct val="90000"/>
              </a:lnSpc>
              <a:buFont typeface="Wingdings" pitchFamily="2" charset="2"/>
              <a:buChar char="§"/>
            </a:pPr>
            <a:r>
              <a:rPr lang="en-US" sz="2000" dirty="0">
                <a:solidFill>
                  <a:schemeClr val="tx1"/>
                </a:solidFill>
                <a:ea typeface="ＭＳ Ｐゴシック" charset="-128"/>
              </a:rPr>
              <a:t> </a:t>
            </a:r>
            <a:r>
              <a:rPr lang="en-US" sz="2000" dirty="0" smtClean="0">
                <a:solidFill>
                  <a:schemeClr val="tx1"/>
                </a:solidFill>
                <a:ea typeface="ＭＳ Ｐゴシック" charset="-128"/>
              </a:rPr>
              <a:t> </a:t>
            </a:r>
            <a:r>
              <a:rPr lang="en-US" sz="2000" i="1" dirty="0" smtClean="0">
                <a:solidFill>
                  <a:schemeClr val="tx1"/>
                </a:solidFill>
                <a:ea typeface="ＭＳ Ｐゴシック" charset="-128"/>
              </a:rPr>
              <a:t>Does Medicaid really make people sicker?</a:t>
            </a:r>
          </a:p>
          <a:p>
            <a:pPr algn="l">
              <a:lnSpc>
                <a:spcPct val="90000"/>
              </a:lnSpc>
            </a:pPr>
            <a:endParaRPr lang="en-US" sz="2400" i="1" dirty="0" smtClean="0">
              <a:solidFill>
                <a:schemeClr val="tx1"/>
              </a:solidFill>
              <a:ea typeface="ＭＳ Ｐゴシック" charset="-128"/>
            </a:endParaRPr>
          </a:p>
          <a:p>
            <a:pPr algn="l">
              <a:lnSpc>
                <a:spcPct val="90000"/>
              </a:lnSpc>
              <a:buFont typeface="Wingdings" pitchFamily="2" charset="2"/>
              <a:buChar char="§"/>
            </a:pPr>
            <a:r>
              <a:rPr lang="en-US" sz="2400" dirty="0" smtClean="0">
                <a:solidFill>
                  <a:schemeClr val="tx1"/>
                </a:solidFill>
                <a:ea typeface="ＭＳ Ｐゴシック" charset="-128"/>
              </a:rPr>
              <a:t>   “Gold standard” research in health policy is very difficult</a:t>
            </a:r>
          </a:p>
          <a:p>
            <a:pPr algn="l">
              <a:lnSpc>
                <a:spcPct val="90000"/>
              </a:lnSpc>
            </a:pPr>
            <a:endParaRPr lang="en-US" sz="2400" dirty="0" smtClean="0">
              <a:solidFill>
                <a:schemeClr val="tx1"/>
              </a:solidFill>
            </a:endParaRPr>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59436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562600"/>
            <a:ext cx="687173" cy="835904"/>
          </a:xfrm>
          <a:prstGeom prst="rect">
            <a:avLst/>
          </a:prstGeom>
        </p:spPr>
      </p:pic>
      <p:sp>
        <p:nvSpPr>
          <p:cNvPr id="9" name="Rectangle 8"/>
          <p:cNvSpPr/>
          <p:nvPr/>
        </p:nvSpPr>
        <p:spPr>
          <a:xfrm>
            <a:off x="457200" y="1524000"/>
            <a:ext cx="8305800" cy="424732"/>
          </a:xfrm>
          <a:prstGeom prst="rect">
            <a:avLst/>
          </a:prstGeom>
          <a:solidFill>
            <a:schemeClr val="accent1">
              <a:alpha val="48000"/>
            </a:schemeClr>
          </a:solidFill>
        </p:spPr>
        <p:txBody>
          <a:bodyPr wrap="square">
            <a:spAutoFit/>
          </a:bodyPr>
          <a:lstStyle/>
          <a:p>
            <a:pPr>
              <a:lnSpc>
                <a:spcPct val="90000"/>
              </a:lnSpc>
            </a:pPr>
            <a:r>
              <a:rPr lang="en-US" sz="2400" i="1" dirty="0" smtClean="0">
                <a:solidFill>
                  <a:schemeClr val="tx1"/>
                </a:solidFill>
                <a:ea typeface="ＭＳ Ｐゴシック" charset="-128"/>
              </a:rPr>
              <a:t>What can OHIE tell us that other insurance studies haven’t?</a:t>
            </a:r>
          </a:p>
        </p:txBody>
      </p:sp>
      <p:sp>
        <p:nvSpPr>
          <p:cNvPr id="8" name="Slide Number Placeholder 7"/>
          <p:cNvSpPr>
            <a:spLocks noGrp="1"/>
          </p:cNvSpPr>
          <p:nvPr>
            <p:ph type="sldNum" sz="quarter" idx="12"/>
          </p:nvPr>
        </p:nvSpPr>
        <p:spPr/>
        <p:txBody>
          <a:bodyPr/>
          <a:lstStyle/>
          <a:p>
            <a:fld id="{3F887A0A-33D7-4F5F-B18D-68F52CD1D2F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152400"/>
            <a:ext cx="8534400" cy="865188"/>
          </a:xfrm>
        </p:spPr>
        <p:txBody>
          <a:bodyPr/>
          <a:lstStyle/>
          <a:p>
            <a:r>
              <a:rPr lang="en-US" sz="4000" smtClean="0">
                <a:latin typeface="Garamond" charset="0"/>
                <a:ea typeface="ＭＳ Ｐゴシック" charset="-128"/>
              </a:rPr>
              <a:t>Effects of Lottery on Coverage (1</a:t>
            </a:r>
            <a:r>
              <a:rPr lang="en-US" sz="4000" baseline="30000" smtClean="0">
                <a:latin typeface="Garamond" charset="0"/>
                <a:ea typeface="ＭＳ Ｐゴシック" charset="-128"/>
              </a:rPr>
              <a:t>st</a:t>
            </a:r>
            <a:r>
              <a:rPr lang="en-US" sz="4000" smtClean="0">
                <a:latin typeface="Garamond" charset="0"/>
                <a:ea typeface="ＭＳ Ｐゴシック" charset="-128"/>
              </a:rPr>
              <a:t> Stage)</a:t>
            </a:r>
            <a:endParaRPr lang="en-US" smtClean="0">
              <a:latin typeface="Garamond" charset="0"/>
              <a:ea typeface="ＭＳ Ｐゴシック" charset="-128"/>
            </a:endParaRPr>
          </a:p>
        </p:txBody>
      </p:sp>
      <p:sp>
        <p:nvSpPr>
          <p:cNvPr id="6148" name="Content Placeholder 2"/>
          <p:cNvSpPr>
            <a:spLocks noGrp="1"/>
          </p:cNvSpPr>
          <p:nvPr>
            <p:ph idx="1"/>
          </p:nvPr>
        </p:nvSpPr>
        <p:spPr/>
        <p:txBody>
          <a:bodyPr/>
          <a:lstStyle/>
          <a:p>
            <a:endParaRPr lang="en-US" smtClean="0">
              <a:latin typeface="Garamond" charset="0"/>
              <a:ea typeface="ＭＳ Ｐゴシック" charset="-128"/>
            </a:endParaRPr>
          </a:p>
        </p:txBody>
      </p:sp>
      <p:sp>
        <p:nvSpPr>
          <p:cNvPr id="6149" name="Slide Number Placeholder 3"/>
          <p:cNvSpPr>
            <a:spLocks noGrp="1"/>
          </p:cNvSpPr>
          <p:nvPr>
            <p:ph type="sldNum" sz="quarter" idx="12"/>
          </p:nvPr>
        </p:nvSpPr>
        <p:spPr>
          <a:noFill/>
        </p:spPr>
        <p:txBody>
          <a:bodyPr/>
          <a:lstStyle/>
          <a:p>
            <a:fld id="{FDEF4A7F-9752-4FBD-B1EB-68702E1C03DD}" type="slidenum">
              <a:rPr lang="en-US"/>
              <a:pPr/>
              <a:t>30</a:t>
            </a:fld>
            <a:endParaRPr lang="en-US"/>
          </a:p>
        </p:txBody>
      </p:sp>
      <p:graphicFrame>
        <p:nvGraphicFramePr>
          <p:cNvPr id="6146" name="Object 2"/>
          <p:cNvGraphicFramePr>
            <a:graphicFrameLocks noChangeAspect="1"/>
          </p:cNvGraphicFramePr>
          <p:nvPr/>
        </p:nvGraphicFramePr>
        <p:xfrm>
          <a:off x="228600" y="1447800"/>
          <a:ext cx="8656638" cy="4543425"/>
        </p:xfrm>
        <a:graphic>
          <a:graphicData uri="http://schemas.openxmlformats.org/presentationml/2006/ole">
            <p:oleObj spid="_x0000_s244753" name="Worksheet" r:id="rId4" imgW="18519185" imgH="9716856" progId="Excel.Sheet.8">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rmAutofit/>
          </a:bodyPr>
          <a:lstStyle/>
          <a:p>
            <a:r>
              <a:rPr lang="en-US" sz="4000" dirty="0" smtClean="0"/>
              <a:t>Inference Over Multiple Outcomes</a:t>
            </a:r>
            <a:endParaRPr lang="en-US" sz="4000"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4" cstate="print"/>
          <a:stretch>
            <a:fillRect/>
          </a:stretch>
        </p:blipFill>
        <p:spPr>
          <a:xfrm>
            <a:off x="4191000" y="5945896"/>
            <a:ext cx="687173" cy="835904"/>
          </a:xfrm>
          <a:prstGeom prst="rect">
            <a:avLst/>
          </a:prstGeom>
        </p:spPr>
      </p:pic>
      <p:sp>
        <p:nvSpPr>
          <p:cNvPr id="9" name="Rectangle 8"/>
          <p:cNvSpPr/>
          <p:nvPr/>
        </p:nvSpPr>
        <p:spPr>
          <a:xfrm>
            <a:off x="457200" y="1143000"/>
            <a:ext cx="8001000" cy="4524315"/>
          </a:xfrm>
          <a:prstGeom prst="rect">
            <a:avLst/>
          </a:prstGeom>
        </p:spPr>
        <p:txBody>
          <a:bodyPr wrap="square">
            <a:spAutoFit/>
          </a:bodyPr>
          <a:lstStyle/>
          <a:p>
            <a:endParaRPr lang="en-US" sz="2400" dirty="0"/>
          </a:p>
          <a:p>
            <a:pPr>
              <a:buFont typeface="Wingdings" pitchFamily="2" charset="2"/>
              <a:buChar char="§"/>
            </a:pPr>
            <a:r>
              <a:rPr lang="en-US" sz="2400" b="1" dirty="0" smtClean="0"/>
              <a:t>  </a:t>
            </a:r>
            <a:r>
              <a:rPr lang="en-US" sz="2400" dirty="0" smtClean="0"/>
              <a:t>Group outcomes into “domains” (e.g. health, financial strain)</a:t>
            </a:r>
          </a:p>
          <a:p>
            <a:pPr>
              <a:buFont typeface="Wingdings" pitchFamily="2" charset="2"/>
              <a:buChar char="§"/>
            </a:pPr>
            <a:r>
              <a:rPr lang="en-US" sz="2400" dirty="0" smtClean="0"/>
              <a:t>  Summary measure: average standardized treatment effect     across all outcomes j in domain J:</a:t>
            </a:r>
            <a:endParaRPr lang="en-US" sz="2000" dirty="0" smtClean="0"/>
          </a:p>
          <a:p>
            <a:endParaRPr lang="en-US" sz="2400" b="1" dirty="0" smtClean="0"/>
          </a:p>
          <a:p>
            <a:pPr>
              <a:buFont typeface="Wingdings" pitchFamily="2" charset="2"/>
              <a:buChar char="§"/>
            </a:pPr>
            <a:endParaRPr lang="en-US" sz="2400" b="1" i="1" dirty="0" smtClean="0"/>
          </a:p>
          <a:p>
            <a:pPr>
              <a:buFont typeface="Wingdings" pitchFamily="2" charset="2"/>
              <a:buChar char="§"/>
            </a:pPr>
            <a:endParaRPr lang="en-US" sz="2400" b="1" i="1" dirty="0" smtClean="0"/>
          </a:p>
          <a:p>
            <a:pPr>
              <a:buFont typeface="Wingdings" pitchFamily="2" charset="2"/>
              <a:buChar char="§"/>
            </a:pPr>
            <a:endParaRPr lang="en-US" sz="2400" b="1" i="1" dirty="0" smtClean="0"/>
          </a:p>
          <a:p>
            <a:pPr>
              <a:buFont typeface="Wingdings" pitchFamily="2" charset="2"/>
              <a:buChar char="§"/>
            </a:pPr>
            <a:r>
              <a:rPr lang="en-US" sz="2400" b="1" i="1" dirty="0" smtClean="0"/>
              <a:t>  </a:t>
            </a:r>
            <a:r>
              <a:rPr lang="en-US" sz="2400" dirty="0" smtClean="0"/>
              <a:t>Individual estimates </a:t>
            </a:r>
            <a:r>
              <a:rPr lang="en-US" sz="2400" dirty="0" smtClean="0">
                <a:ea typeface="ＭＳ Ｐゴシック" charset="-128"/>
              </a:rPr>
              <a:t>(</a:t>
            </a:r>
            <a:r>
              <a:rPr lang="el-GR" sz="2400" dirty="0" smtClean="0">
                <a:ea typeface="ＭＳ Ｐゴシック" charset="-128"/>
              </a:rPr>
              <a:t>β</a:t>
            </a:r>
            <a:r>
              <a:rPr lang="en-US" sz="2400" baseline="-25000" dirty="0" smtClean="0">
                <a:ea typeface="ＭＳ Ｐゴシック" charset="-128"/>
              </a:rPr>
              <a:t>1j</a:t>
            </a:r>
            <a:r>
              <a:rPr lang="en-US" sz="2400" dirty="0" smtClean="0">
                <a:ea typeface="ＭＳ Ｐゴシック" charset="-128"/>
              </a:rPr>
              <a:t>’s)</a:t>
            </a:r>
            <a:endParaRPr lang="en-US" sz="2400" b="1" u="sng" dirty="0" smtClean="0"/>
          </a:p>
          <a:p>
            <a:pPr lvl="1">
              <a:buFont typeface="Wingdings" pitchFamily="2" charset="2"/>
              <a:buChar char="§"/>
            </a:pPr>
            <a:r>
              <a:rPr lang="en-US" sz="2400" dirty="0" smtClean="0"/>
              <a:t> Per-comparison (usual) p-values</a:t>
            </a:r>
          </a:p>
          <a:p>
            <a:pPr lvl="1">
              <a:buFont typeface="Wingdings" pitchFamily="2" charset="2"/>
              <a:buChar char="§"/>
            </a:pPr>
            <a:r>
              <a:rPr lang="en-US" sz="2400" dirty="0" smtClean="0"/>
              <a:t> “Family-wise” p-values (Westfall-Young)</a:t>
            </a:r>
            <a:br>
              <a:rPr lang="en-US" sz="2400" dirty="0" smtClean="0"/>
            </a:br>
            <a:endParaRPr lang="en-US" sz="2400" dirty="0" smtClean="0"/>
          </a:p>
        </p:txBody>
      </p:sp>
      <p:graphicFrame>
        <p:nvGraphicFramePr>
          <p:cNvPr id="235521" name="Object 2"/>
          <p:cNvGraphicFramePr>
            <a:graphicFrameLocks noChangeAspect="1"/>
          </p:cNvGraphicFramePr>
          <p:nvPr/>
        </p:nvGraphicFramePr>
        <p:xfrm>
          <a:off x="3962400" y="3048000"/>
          <a:ext cx="1290638" cy="1003300"/>
        </p:xfrm>
        <a:graphic>
          <a:graphicData uri="http://schemas.openxmlformats.org/presentationml/2006/ole">
            <p:oleObj spid="_x0000_s243729" name="Equation" r:id="rId5" imgW="600655" imgH="467165" progId="Equation.3">
              <p:embed/>
            </p:oleObj>
          </a:graphicData>
        </a:graphic>
      </p:graphicFrame>
      <p:sp>
        <p:nvSpPr>
          <p:cNvPr id="8" name="Slide Number Placeholder 7"/>
          <p:cNvSpPr>
            <a:spLocks noGrp="1"/>
          </p:cNvSpPr>
          <p:nvPr>
            <p:ph type="sldNum" sz="quarter" idx="12"/>
          </p:nvPr>
        </p:nvSpPr>
        <p:spPr/>
        <p:txBody>
          <a:bodyPr/>
          <a:lstStyle/>
          <a:p>
            <a:fld id="{3F887A0A-33D7-4F5F-B18D-68F52CD1D2F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Results: Access &amp; Use of Care</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8" name="Rectangle 7"/>
          <p:cNvSpPr/>
          <p:nvPr/>
        </p:nvSpPr>
        <p:spPr>
          <a:xfrm>
            <a:off x="457200" y="1524000"/>
            <a:ext cx="8458200" cy="757130"/>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Gaining insurance resulted in increased probability of hospital admissions, primarily driven by non-ED admissions.</a:t>
            </a:r>
            <a:endParaRPr lang="en-US" sz="2400" dirty="0" smtClean="0">
              <a:solidFill>
                <a:schemeClr val="tx1"/>
              </a:solidFill>
              <a:ea typeface="ＭＳ Ｐゴシック" charset="-128"/>
            </a:endParaRPr>
          </a:p>
        </p:txBody>
      </p:sp>
      <p:graphicFrame>
        <p:nvGraphicFramePr>
          <p:cNvPr id="10" name="Table 9"/>
          <p:cNvGraphicFramePr>
            <a:graphicFrameLocks noGrp="1"/>
          </p:cNvGraphicFramePr>
          <p:nvPr/>
        </p:nvGraphicFramePr>
        <p:xfrm>
          <a:off x="457200" y="2819400"/>
          <a:ext cx="8001002" cy="1752600"/>
        </p:xfrm>
        <a:graphic>
          <a:graphicData uri="http://schemas.openxmlformats.org/drawingml/2006/table">
            <a:tbl>
              <a:tblPr firstRow="1" bandRow="1">
                <a:tableStyleId>{5C22544A-7EE6-4342-B048-85BDC9FD1C3A}</a:tableStyleId>
              </a:tblPr>
              <a:tblGrid>
                <a:gridCol w="2866145"/>
                <a:gridCol w="1331259"/>
                <a:gridCol w="1365195"/>
                <a:gridCol w="1371600"/>
                <a:gridCol w="1066803"/>
              </a:tblGrid>
              <a:tr h="370840">
                <a:tc>
                  <a:txBody>
                    <a:bodyPr/>
                    <a:lstStyle/>
                    <a:p>
                      <a:endParaRPr lang="en-US" dirty="0"/>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RF Model</a:t>
                      </a:r>
                    </a:p>
                    <a:p>
                      <a:pPr algn="ctr"/>
                      <a:r>
                        <a:rPr lang="en-US" dirty="0" smtClean="0">
                          <a:solidFill>
                            <a:schemeClr val="tx1"/>
                          </a:solidFill>
                        </a:rPr>
                        <a:t>(ITT)</a:t>
                      </a:r>
                      <a:endParaRPr lang="en-US" dirty="0">
                        <a:solidFill>
                          <a:schemeClr val="tx1"/>
                        </a:solidFill>
                      </a:endParaRPr>
                    </a:p>
                  </a:txBody>
                  <a:tcPr/>
                </a:tc>
                <a:tc>
                  <a:txBody>
                    <a:bodyPr/>
                    <a:lstStyle/>
                    <a:p>
                      <a:pPr algn="ctr"/>
                      <a:r>
                        <a:rPr lang="en-US" dirty="0" smtClean="0">
                          <a:solidFill>
                            <a:schemeClr val="tx1"/>
                          </a:solidFill>
                        </a:rPr>
                        <a:t>IV</a:t>
                      </a:r>
                      <a:r>
                        <a:rPr lang="en-US" baseline="0" dirty="0" smtClean="0">
                          <a:solidFill>
                            <a:schemeClr val="tx1"/>
                          </a:solidFill>
                        </a:rPr>
                        <a:t> Model</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ToT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P-Value</a:t>
                      </a:r>
                      <a:endParaRPr lang="en-US" dirty="0">
                        <a:solidFill>
                          <a:schemeClr val="tx1"/>
                        </a:solidFill>
                      </a:endParaRPr>
                    </a:p>
                  </a:txBody>
                  <a:tcPr/>
                </a:tc>
              </a:tr>
              <a:tr h="370840">
                <a:tc>
                  <a:txBody>
                    <a:bodyPr/>
                    <a:lstStyle/>
                    <a:p>
                      <a:r>
                        <a:rPr lang="en-US" dirty="0" smtClean="0"/>
                        <a:t>Any</a:t>
                      </a:r>
                      <a:r>
                        <a:rPr lang="en-US" baseline="0" dirty="0" smtClean="0"/>
                        <a:t> hospital </a:t>
                      </a:r>
                      <a:r>
                        <a:rPr lang="en-US" dirty="0" smtClean="0"/>
                        <a:t>admission</a:t>
                      </a:r>
                      <a:endParaRPr lang="en-US" dirty="0"/>
                    </a:p>
                  </a:txBody>
                  <a:tcPr/>
                </a:tc>
                <a:tc>
                  <a:txBody>
                    <a:bodyPr/>
                    <a:lstStyle/>
                    <a:p>
                      <a:pPr algn="ctr"/>
                      <a:r>
                        <a:rPr lang="en-US" dirty="0" smtClean="0"/>
                        <a:t>6.7%</a:t>
                      </a:r>
                      <a:endParaRPr lang="en-US" dirty="0"/>
                    </a:p>
                  </a:txBody>
                  <a:tcPr/>
                </a:tc>
                <a:tc>
                  <a:txBody>
                    <a:bodyPr/>
                    <a:lstStyle/>
                    <a:p>
                      <a:pPr algn="ctr"/>
                      <a:r>
                        <a:rPr lang="en-US" dirty="0" smtClean="0"/>
                        <a:t>+.50%</a:t>
                      </a:r>
                      <a:endParaRPr lang="en-US" dirty="0"/>
                    </a:p>
                  </a:txBody>
                  <a:tcPr/>
                </a:tc>
                <a:tc>
                  <a:txBody>
                    <a:bodyPr/>
                    <a:lstStyle/>
                    <a:p>
                      <a:pPr algn="ctr"/>
                      <a:r>
                        <a:rPr lang="en-US" dirty="0" smtClean="0"/>
                        <a:t>+2.1%</a:t>
                      </a:r>
                      <a:endParaRPr lang="en-US" dirty="0"/>
                    </a:p>
                  </a:txBody>
                  <a:tcPr/>
                </a:tc>
                <a:tc>
                  <a:txBody>
                    <a:bodyPr/>
                    <a:lstStyle/>
                    <a:p>
                      <a:pPr algn="ctr"/>
                      <a:r>
                        <a:rPr lang="en-US" dirty="0" smtClean="0"/>
                        <a:t>.004</a:t>
                      </a:r>
                      <a:endParaRPr lang="en-US" dirty="0"/>
                    </a:p>
                  </a:txBody>
                  <a:tcPr/>
                </a:tc>
              </a:tr>
              <a:tr h="370840">
                <a:tc>
                  <a:txBody>
                    <a:bodyPr/>
                    <a:lstStyle/>
                    <a:p>
                      <a:r>
                        <a:rPr lang="en-US" dirty="0" smtClean="0"/>
                        <a:t>    --Admits through ED</a:t>
                      </a:r>
                      <a:endParaRPr lang="en-US" dirty="0"/>
                    </a:p>
                  </a:txBody>
                  <a:tcPr/>
                </a:tc>
                <a:tc>
                  <a:txBody>
                    <a:bodyPr/>
                    <a:lstStyle/>
                    <a:p>
                      <a:pPr algn="ctr"/>
                      <a:r>
                        <a:rPr lang="en-US" dirty="0" smtClean="0"/>
                        <a:t>4.8%</a:t>
                      </a:r>
                      <a:endParaRPr lang="en-US" dirty="0"/>
                    </a:p>
                  </a:txBody>
                  <a:tcPr/>
                </a:tc>
                <a:tc>
                  <a:txBody>
                    <a:bodyPr/>
                    <a:lstStyle/>
                    <a:p>
                      <a:pPr algn="ctr"/>
                      <a:r>
                        <a:rPr lang="en-US" dirty="0" smtClean="0"/>
                        <a:t>+.2%</a:t>
                      </a:r>
                      <a:endParaRPr lang="en-US" dirty="0"/>
                    </a:p>
                  </a:txBody>
                  <a:tcPr/>
                </a:tc>
                <a:tc>
                  <a:txBody>
                    <a:bodyPr/>
                    <a:lstStyle/>
                    <a:p>
                      <a:pPr algn="ctr"/>
                      <a:r>
                        <a:rPr lang="en-US" dirty="0" smtClean="0"/>
                        <a:t>+.7%</a:t>
                      </a:r>
                      <a:endParaRPr lang="en-US" dirty="0"/>
                    </a:p>
                  </a:txBody>
                  <a:tcPr/>
                </a:tc>
                <a:tc>
                  <a:txBody>
                    <a:bodyPr/>
                    <a:lstStyle/>
                    <a:p>
                      <a:pPr algn="ctr"/>
                      <a:r>
                        <a:rPr lang="en-US" dirty="0" smtClean="0"/>
                        <a:t>.265</a:t>
                      </a:r>
                      <a:endParaRPr lang="en-US" dirty="0"/>
                    </a:p>
                  </a:txBody>
                  <a:tcPr/>
                </a:tc>
              </a:tr>
              <a:tr h="370840">
                <a:tc>
                  <a:txBody>
                    <a:bodyPr/>
                    <a:lstStyle/>
                    <a:p>
                      <a:r>
                        <a:rPr lang="en-US" baseline="0" dirty="0" smtClean="0"/>
                        <a:t>    --</a:t>
                      </a:r>
                      <a:r>
                        <a:rPr lang="en-US" dirty="0" smtClean="0"/>
                        <a:t>Admits</a:t>
                      </a:r>
                      <a:r>
                        <a:rPr lang="en-US" baseline="0" dirty="0" smtClean="0"/>
                        <a:t> NOT through ED</a:t>
                      </a:r>
                      <a:endParaRPr lang="en-US" dirty="0"/>
                    </a:p>
                  </a:txBody>
                  <a:tcPr/>
                </a:tc>
                <a:tc>
                  <a:txBody>
                    <a:bodyPr/>
                    <a:lstStyle/>
                    <a:p>
                      <a:pPr algn="ctr"/>
                      <a:r>
                        <a:rPr lang="en-US" dirty="0" smtClean="0"/>
                        <a:t>2.9%</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.002</a:t>
                      </a:r>
                      <a:endParaRPr lang="en-US" dirty="0"/>
                    </a:p>
                  </a:txBody>
                  <a:tcPr/>
                </a:tc>
              </a:tr>
            </a:tbl>
          </a:graphicData>
        </a:graphic>
      </p:graphicFrame>
      <p:sp>
        <p:nvSpPr>
          <p:cNvPr id="11" name="Rectangle 10"/>
          <p:cNvSpPr/>
          <p:nvPr/>
        </p:nvSpPr>
        <p:spPr>
          <a:xfrm>
            <a:off x="381000" y="5181600"/>
            <a:ext cx="8458200" cy="646331"/>
          </a:xfrm>
          <a:prstGeom prst="rect">
            <a:avLst/>
          </a:prstGeom>
          <a:noFill/>
        </p:spPr>
        <p:txBody>
          <a:bodyPr wrap="square">
            <a:spAutoFit/>
          </a:bodyPr>
          <a:lstStyle/>
          <a:p>
            <a:pPr>
              <a:lnSpc>
                <a:spcPct val="90000"/>
              </a:lnSpc>
            </a:pPr>
            <a:r>
              <a:rPr lang="en-US" sz="2000" i="1" dirty="0" smtClean="0">
                <a:ea typeface="ＭＳ Ｐゴシック" charset="-128"/>
              </a:rPr>
              <a:t>Overall, this represents a 30% higher probability of admission, although admissions are still rare events.</a:t>
            </a:r>
            <a:endParaRPr lang="en-US" sz="2000" i="1" dirty="0" smtClean="0">
              <a:solidFill>
                <a:schemeClr val="tx1"/>
              </a:solidFill>
              <a:ea typeface="ＭＳ Ｐゴシック" charset="-128"/>
            </a:endParaRPr>
          </a:p>
        </p:txBody>
      </p:sp>
      <p:sp>
        <p:nvSpPr>
          <p:cNvPr id="12" name="Rectangle 11"/>
          <p:cNvSpPr/>
          <p:nvPr/>
        </p:nvSpPr>
        <p:spPr>
          <a:xfrm>
            <a:off x="457200" y="4648200"/>
            <a:ext cx="8305800" cy="341632"/>
          </a:xfrm>
          <a:prstGeom prst="rect">
            <a:avLst/>
          </a:prstGeom>
          <a:noFill/>
        </p:spPr>
        <p:txBody>
          <a:bodyPr wrap="square">
            <a:spAutoFit/>
          </a:bodyPr>
          <a:lstStyle/>
          <a:p>
            <a:pPr>
              <a:lnSpc>
                <a:spcPct val="90000"/>
              </a:lnSpc>
            </a:pPr>
            <a:r>
              <a:rPr lang="en-US" dirty="0" smtClean="0">
                <a:ea typeface="ＭＳ Ｐゴシック" charset="-128"/>
              </a:rPr>
              <a:t>SOURCE: Hospital Discharge Data.</a:t>
            </a:r>
            <a:endParaRPr lang="en-US" dirty="0" smtClean="0">
              <a:solidFill>
                <a:schemeClr val="tx1"/>
              </a:solidFill>
              <a:ea typeface="ＭＳ Ｐゴシック" charset="-128"/>
            </a:endParaRPr>
          </a:p>
        </p:txBody>
      </p:sp>
      <p:sp>
        <p:nvSpPr>
          <p:cNvPr id="13" name="Slide Number Placeholder 12"/>
          <p:cNvSpPr>
            <a:spLocks noGrp="1"/>
          </p:cNvSpPr>
          <p:nvPr>
            <p:ph type="sldNum" sz="quarter" idx="12"/>
          </p:nvPr>
        </p:nvSpPr>
        <p:spPr/>
        <p:txBody>
          <a:bodyPr/>
          <a:lstStyle/>
          <a:p>
            <a:fld id="{3F887A0A-33D7-4F5F-B18D-68F52CD1D2F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Results: Access &amp; Use of Care</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8" name="Rectangle 7"/>
          <p:cNvSpPr/>
          <p:nvPr/>
        </p:nvSpPr>
        <p:spPr>
          <a:xfrm>
            <a:off x="457200" y="1524000"/>
            <a:ext cx="8458200" cy="757130"/>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Gaining insurance resulted in better access to care and higher satisfaction with care (conditional on actually getting care).</a:t>
            </a:r>
            <a:endParaRPr lang="en-US" sz="2400" dirty="0" smtClean="0">
              <a:solidFill>
                <a:schemeClr val="tx1"/>
              </a:solidFill>
              <a:ea typeface="ＭＳ Ｐゴシック" charset="-128"/>
            </a:endParaRPr>
          </a:p>
        </p:txBody>
      </p:sp>
      <p:graphicFrame>
        <p:nvGraphicFramePr>
          <p:cNvPr id="10" name="Table 9"/>
          <p:cNvGraphicFramePr>
            <a:graphicFrameLocks noGrp="1"/>
          </p:cNvGraphicFramePr>
          <p:nvPr/>
        </p:nvGraphicFramePr>
        <p:xfrm>
          <a:off x="533400" y="2743200"/>
          <a:ext cx="8001002" cy="2494280"/>
        </p:xfrm>
        <a:graphic>
          <a:graphicData uri="http://schemas.openxmlformats.org/drawingml/2006/table">
            <a:tbl>
              <a:tblPr firstRow="1" bandRow="1">
                <a:tableStyleId>{5C22544A-7EE6-4342-B048-85BDC9FD1C3A}</a:tableStyleId>
              </a:tblPr>
              <a:tblGrid>
                <a:gridCol w="2971800"/>
                <a:gridCol w="1219200"/>
                <a:gridCol w="1371599"/>
                <a:gridCol w="1371600"/>
                <a:gridCol w="1066803"/>
              </a:tblGrid>
              <a:tr h="370840">
                <a:tc>
                  <a:txBody>
                    <a:bodyPr/>
                    <a:lstStyle/>
                    <a:p>
                      <a:endParaRPr lang="en-US" dirty="0"/>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RF Model</a:t>
                      </a:r>
                    </a:p>
                    <a:p>
                      <a:pPr algn="ctr"/>
                      <a:r>
                        <a:rPr lang="en-US" dirty="0" smtClean="0">
                          <a:solidFill>
                            <a:schemeClr val="tx1"/>
                          </a:solidFill>
                        </a:rPr>
                        <a:t>(ITT)</a:t>
                      </a:r>
                      <a:endParaRPr lang="en-US" dirty="0">
                        <a:solidFill>
                          <a:schemeClr val="tx1"/>
                        </a:solidFill>
                      </a:endParaRPr>
                    </a:p>
                  </a:txBody>
                  <a:tcPr/>
                </a:tc>
                <a:tc>
                  <a:txBody>
                    <a:bodyPr/>
                    <a:lstStyle/>
                    <a:p>
                      <a:pPr algn="ctr"/>
                      <a:r>
                        <a:rPr lang="en-US" dirty="0" smtClean="0">
                          <a:solidFill>
                            <a:schemeClr val="tx1"/>
                          </a:solidFill>
                        </a:rPr>
                        <a:t>IV</a:t>
                      </a:r>
                      <a:r>
                        <a:rPr lang="en-US" baseline="0" dirty="0" smtClean="0">
                          <a:solidFill>
                            <a:schemeClr val="tx1"/>
                          </a:solidFill>
                        </a:rPr>
                        <a:t> Model</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ToT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P-Value</a:t>
                      </a:r>
                      <a:endParaRPr lang="en-US" dirty="0">
                        <a:solidFill>
                          <a:schemeClr val="tx1"/>
                        </a:solidFill>
                      </a:endParaRPr>
                    </a:p>
                  </a:txBody>
                  <a:tcPr/>
                </a:tc>
              </a:tr>
              <a:tr h="370840">
                <a:tc>
                  <a:txBody>
                    <a:bodyPr/>
                    <a:lstStyle/>
                    <a:p>
                      <a:r>
                        <a:rPr lang="en-US" dirty="0" smtClean="0"/>
                        <a:t>Have a usual place of care</a:t>
                      </a:r>
                      <a:endParaRPr lang="en-US" dirty="0"/>
                    </a:p>
                  </a:txBody>
                  <a:tcPr/>
                </a:tc>
                <a:tc>
                  <a:txBody>
                    <a:bodyPr/>
                    <a:lstStyle/>
                    <a:p>
                      <a:pPr algn="ctr"/>
                      <a:r>
                        <a:rPr lang="en-US" dirty="0" smtClean="0"/>
                        <a:t>49.9%</a:t>
                      </a:r>
                      <a:endParaRPr lang="en-US" dirty="0"/>
                    </a:p>
                  </a:txBody>
                  <a:tcPr/>
                </a:tc>
                <a:tc>
                  <a:txBody>
                    <a:bodyPr/>
                    <a:lstStyle/>
                    <a:p>
                      <a:pPr algn="ctr"/>
                      <a:r>
                        <a:rPr lang="en-US" dirty="0" smtClean="0"/>
                        <a:t>+9.9%</a:t>
                      </a:r>
                      <a:endParaRPr lang="en-US" dirty="0"/>
                    </a:p>
                  </a:txBody>
                  <a:tcPr/>
                </a:tc>
                <a:tc>
                  <a:txBody>
                    <a:bodyPr/>
                    <a:lstStyle/>
                    <a:p>
                      <a:pPr algn="ctr"/>
                      <a:r>
                        <a:rPr lang="en-US" dirty="0" smtClean="0"/>
                        <a:t>+33.9%</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Have a personal doctor</a:t>
                      </a:r>
                      <a:endParaRPr lang="en-US" dirty="0"/>
                    </a:p>
                  </a:txBody>
                  <a:tcPr/>
                </a:tc>
                <a:tc>
                  <a:txBody>
                    <a:bodyPr/>
                    <a:lstStyle/>
                    <a:p>
                      <a:pPr algn="ctr"/>
                      <a:r>
                        <a:rPr lang="en-US" dirty="0" smtClean="0"/>
                        <a:t>49.0%</a:t>
                      </a:r>
                      <a:endParaRPr lang="en-US" dirty="0"/>
                    </a:p>
                  </a:txBody>
                  <a:tcPr/>
                </a:tc>
                <a:tc>
                  <a:txBody>
                    <a:bodyPr/>
                    <a:lstStyle/>
                    <a:p>
                      <a:pPr algn="ctr"/>
                      <a:r>
                        <a:rPr lang="en-US" dirty="0" smtClean="0"/>
                        <a:t>+8.1%</a:t>
                      </a:r>
                      <a:endParaRPr lang="en-US" dirty="0"/>
                    </a:p>
                  </a:txBody>
                  <a:tcPr/>
                </a:tc>
                <a:tc>
                  <a:txBody>
                    <a:bodyPr/>
                    <a:lstStyle/>
                    <a:p>
                      <a:pPr algn="ctr"/>
                      <a:r>
                        <a:rPr lang="en-US" dirty="0" smtClean="0"/>
                        <a:t>+28.0%</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Got all needed health</a:t>
                      </a:r>
                      <a:r>
                        <a:rPr lang="en-US" baseline="0" dirty="0" smtClean="0"/>
                        <a:t> ca</a:t>
                      </a:r>
                      <a:r>
                        <a:rPr lang="en-US" dirty="0" smtClean="0"/>
                        <a:t>re</a:t>
                      </a:r>
                      <a:endParaRPr lang="en-US" dirty="0"/>
                    </a:p>
                  </a:txBody>
                  <a:tcPr/>
                </a:tc>
                <a:tc>
                  <a:txBody>
                    <a:bodyPr/>
                    <a:lstStyle/>
                    <a:p>
                      <a:pPr algn="ctr"/>
                      <a:r>
                        <a:rPr lang="en-US" dirty="0" smtClean="0"/>
                        <a:t>68.4%</a:t>
                      </a:r>
                      <a:endParaRPr lang="en-US" dirty="0"/>
                    </a:p>
                  </a:txBody>
                  <a:tcPr/>
                </a:tc>
                <a:tc>
                  <a:txBody>
                    <a:bodyPr/>
                    <a:lstStyle/>
                    <a:p>
                      <a:pPr algn="ctr"/>
                      <a:r>
                        <a:rPr lang="en-US" dirty="0" smtClean="0"/>
                        <a:t>+6.9%</a:t>
                      </a:r>
                      <a:endParaRPr lang="en-US" dirty="0"/>
                    </a:p>
                  </a:txBody>
                  <a:tcPr/>
                </a:tc>
                <a:tc>
                  <a:txBody>
                    <a:bodyPr/>
                    <a:lstStyle/>
                    <a:p>
                      <a:pPr algn="ctr"/>
                      <a:r>
                        <a:rPr lang="en-US" dirty="0" smtClean="0"/>
                        <a:t>+23.9%</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Got all needed prescriptions</a:t>
                      </a:r>
                      <a:endParaRPr lang="en-US" dirty="0"/>
                    </a:p>
                  </a:txBody>
                  <a:tcPr/>
                </a:tc>
                <a:tc>
                  <a:txBody>
                    <a:bodyPr/>
                    <a:lstStyle/>
                    <a:p>
                      <a:pPr algn="ctr"/>
                      <a:r>
                        <a:rPr lang="en-US" dirty="0" smtClean="0"/>
                        <a:t>76.5%</a:t>
                      </a:r>
                      <a:endParaRPr lang="en-US" dirty="0"/>
                    </a:p>
                  </a:txBody>
                  <a:tcPr/>
                </a:tc>
                <a:tc>
                  <a:txBody>
                    <a:bodyPr/>
                    <a:lstStyle/>
                    <a:p>
                      <a:pPr algn="ctr"/>
                      <a:r>
                        <a:rPr lang="en-US" dirty="0" smtClean="0"/>
                        <a:t>+5.6%</a:t>
                      </a:r>
                      <a:endParaRPr lang="en-US" dirty="0"/>
                    </a:p>
                  </a:txBody>
                  <a:tcPr/>
                </a:tc>
                <a:tc>
                  <a:txBody>
                    <a:bodyPr/>
                    <a:lstStyle/>
                    <a:p>
                      <a:pPr algn="ctr"/>
                      <a:r>
                        <a:rPr lang="en-US" dirty="0" smtClean="0"/>
                        <a:t>+19.5%</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Satisfied </a:t>
                      </a:r>
                      <a:r>
                        <a:rPr lang="en-US" baseline="0" dirty="0" smtClean="0"/>
                        <a:t>with q</a:t>
                      </a:r>
                      <a:r>
                        <a:rPr lang="en-US" dirty="0" smtClean="0"/>
                        <a:t>uality of care </a:t>
                      </a:r>
                      <a:endParaRPr lang="en-US" dirty="0"/>
                    </a:p>
                  </a:txBody>
                  <a:tcPr/>
                </a:tc>
                <a:tc>
                  <a:txBody>
                    <a:bodyPr/>
                    <a:lstStyle/>
                    <a:p>
                      <a:pPr algn="ctr"/>
                      <a:r>
                        <a:rPr lang="en-US" dirty="0" smtClean="0"/>
                        <a:t>70.8%</a:t>
                      </a:r>
                      <a:endParaRPr lang="en-US" dirty="0"/>
                    </a:p>
                  </a:txBody>
                  <a:tcPr/>
                </a:tc>
                <a:tc>
                  <a:txBody>
                    <a:bodyPr/>
                    <a:lstStyle/>
                    <a:p>
                      <a:pPr algn="ctr"/>
                      <a:r>
                        <a:rPr lang="en-US" dirty="0" smtClean="0"/>
                        <a:t>+4.3%</a:t>
                      </a:r>
                      <a:endParaRPr lang="en-US" dirty="0"/>
                    </a:p>
                  </a:txBody>
                  <a:tcPr/>
                </a:tc>
                <a:tc>
                  <a:txBody>
                    <a:bodyPr/>
                    <a:lstStyle/>
                    <a:p>
                      <a:pPr algn="ctr"/>
                      <a:r>
                        <a:rPr lang="en-US" dirty="0" smtClean="0"/>
                        <a:t>+14.2%</a:t>
                      </a:r>
                      <a:endParaRPr lang="en-US" dirty="0"/>
                    </a:p>
                  </a:txBody>
                  <a:tcPr/>
                </a:tc>
                <a:tc>
                  <a:txBody>
                    <a:bodyPr/>
                    <a:lstStyle/>
                    <a:p>
                      <a:pPr algn="ctr"/>
                      <a:r>
                        <a:rPr lang="en-US" dirty="0" smtClean="0"/>
                        <a:t>.001</a:t>
                      </a:r>
                      <a:endParaRPr lang="en-US" dirty="0"/>
                    </a:p>
                  </a:txBody>
                  <a:tcPr/>
                </a:tc>
              </a:tr>
            </a:tbl>
          </a:graphicData>
        </a:graphic>
      </p:graphicFrame>
      <p:sp>
        <p:nvSpPr>
          <p:cNvPr id="9" name="Rectangle 8"/>
          <p:cNvSpPr/>
          <p:nvPr/>
        </p:nvSpPr>
        <p:spPr>
          <a:xfrm>
            <a:off x="609600" y="5486400"/>
            <a:ext cx="8305800" cy="341632"/>
          </a:xfrm>
          <a:prstGeom prst="rect">
            <a:avLst/>
          </a:prstGeom>
          <a:noFill/>
        </p:spPr>
        <p:txBody>
          <a:bodyPr wrap="square">
            <a:spAutoFit/>
          </a:bodyPr>
          <a:lstStyle/>
          <a:p>
            <a:pPr>
              <a:lnSpc>
                <a:spcPct val="90000"/>
              </a:lnSpc>
            </a:pPr>
            <a:r>
              <a:rPr lang="en-US" dirty="0" smtClean="0">
                <a:ea typeface="ＭＳ Ｐゴシック" charset="-128"/>
              </a:rPr>
              <a:t>SOURCE: Survey data.</a:t>
            </a:r>
            <a:endParaRPr lang="en-US" dirty="0" smtClean="0">
              <a:solidFill>
                <a:schemeClr val="tx1"/>
              </a:solidFill>
              <a:ea typeface="ＭＳ Ｐゴシック" charset="-128"/>
            </a:endParaRPr>
          </a:p>
        </p:txBody>
      </p:sp>
      <p:sp>
        <p:nvSpPr>
          <p:cNvPr id="11" name="Slide Number Placeholder 10"/>
          <p:cNvSpPr>
            <a:spLocks noGrp="1"/>
          </p:cNvSpPr>
          <p:nvPr>
            <p:ph type="sldNum" sz="quarter" idx="12"/>
          </p:nvPr>
        </p:nvSpPr>
        <p:spPr/>
        <p:txBody>
          <a:bodyPr/>
          <a:lstStyle/>
          <a:p>
            <a:fld id="{3F887A0A-33D7-4F5F-B18D-68F52CD1D2F3}"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Results: Access &amp; Use of Care</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8" name="Rectangle 7"/>
          <p:cNvSpPr/>
          <p:nvPr/>
        </p:nvSpPr>
        <p:spPr>
          <a:xfrm>
            <a:off x="457200" y="1524000"/>
            <a:ext cx="8458200" cy="757130"/>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Gaining insurance resulted in increased adherence to recommended preventive care.  </a:t>
            </a:r>
            <a:endParaRPr lang="en-US" sz="2400" dirty="0" smtClean="0">
              <a:solidFill>
                <a:schemeClr val="tx1"/>
              </a:solidFill>
              <a:ea typeface="ＭＳ Ｐゴシック" charset="-128"/>
            </a:endParaRPr>
          </a:p>
        </p:txBody>
      </p:sp>
      <p:graphicFrame>
        <p:nvGraphicFramePr>
          <p:cNvPr id="10" name="Table 9"/>
          <p:cNvGraphicFramePr>
            <a:graphicFrameLocks noGrp="1"/>
          </p:cNvGraphicFramePr>
          <p:nvPr/>
        </p:nvGraphicFramePr>
        <p:xfrm>
          <a:off x="533400" y="2743200"/>
          <a:ext cx="8001002" cy="2123440"/>
        </p:xfrm>
        <a:graphic>
          <a:graphicData uri="http://schemas.openxmlformats.org/drawingml/2006/table">
            <a:tbl>
              <a:tblPr firstRow="1" bandRow="1">
                <a:tableStyleId>{5C22544A-7EE6-4342-B048-85BDC9FD1C3A}</a:tableStyleId>
              </a:tblPr>
              <a:tblGrid>
                <a:gridCol w="2971800"/>
                <a:gridCol w="1219200"/>
                <a:gridCol w="1371599"/>
                <a:gridCol w="1371600"/>
                <a:gridCol w="1066803"/>
              </a:tblGrid>
              <a:tr h="370840">
                <a:tc>
                  <a:txBody>
                    <a:bodyPr/>
                    <a:lstStyle/>
                    <a:p>
                      <a:endParaRPr lang="en-US" dirty="0"/>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RF Model</a:t>
                      </a:r>
                    </a:p>
                    <a:p>
                      <a:pPr algn="ctr"/>
                      <a:r>
                        <a:rPr lang="en-US" dirty="0" smtClean="0">
                          <a:solidFill>
                            <a:schemeClr val="tx1"/>
                          </a:solidFill>
                        </a:rPr>
                        <a:t>(ITT)</a:t>
                      </a:r>
                      <a:endParaRPr lang="en-US" dirty="0">
                        <a:solidFill>
                          <a:schemeClr val="tx1"/>
                        </a:solidFill>
                      </a:endParaRPr>
                    </a:p>
                  </a:txBody>
                  <a:tcPr/>
                </a:tc>
                <a:tc>
                  <a:txBody>
                    <a:bodyPr/>
                    <a:lstStyle/>
                    <a:p>
                      <a:pPr algn="ctr"/>
                      <a:r>
                        <a:rPr lang="en-US" dirty="0" smtClean="0">
                          <a:solidFill>
                            <a:schemeClr val="tx1"/>
                          </a:solidFill>
                        </a:rPr>
                        <a:t>IV</a:t>
                      </a:r>
                      <a:r>
                        <a:rPr lang="en-US" baseline="0" dirty="0" smtClean="0">
                          <a:solidFill>
                            <a:schemeClr val="tx1"/>
                          </a:solidFill>
                        </a:rPr>
                        <a:t> Model</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ToT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P-Value*</a:t>
                      </a:r>
                      <a:endParaRPr lang="en-US" dirty="0">
                        <a:solidFill>
                          <a:schemeClr val="tx1"/>
                        </a:solidFill>
                      </a:endParaRPr>
                    </a:p>
                  </a:txBody>
                  <a:tcPr/>
                </a:tc>
              </a:tr>
              <a:tr h="370840">
                <a:tc>
                  <a:txBody>
                    <a:bodyPr/>
                    <a:lstStyle/>
                    <a:p>
                      <a:r>
                        <a:rPr lang="en-US" dirty="0" smtClean="0"/>
                        <a:t>Ever had cholesterol</a:t>
                      </a:r>
                      <a:r>
                        <a:rPr lang="en-US" baseline="0" dirty="0" smtClean="0"/>
                        <a:t> checked</a:t>
                      </a:r>
                      <a:endParaRPr lang="en-US" dirty="0"/>
                    </a:p>
                  </a:txBody>
                  <a:tcPr/>
                </a:tc>
                <a:tc>
                  <a:txBody>
                    <a:bodyPr/>
                    <a:lstStyle/>
                    <a:p>
                      <a:pPr algn="ctr"/>
                      <a:r>
                        <a:rPr lang="en-US" dirty="0" smtClean="0"/>
                        <a:t>62.5%</a:t>
                      </a:r>
                      <a:endParaRPr lang="en-US" dirty="0"/>
                    </a:p>
                  </a:txBody>
                  <a:tcPr/>
                </a:tc>
                <a:tc>
                  <a:txBody>
                    <a:bodyPr/>
                    <a:lstStyle/>
                    <a:p>
                      <a:pPr algn="ctr"/>
                      <a:r>
                        <a:rPr lang="en-US" dirty="0" smtClean="0"/>
                        <a:t>+3.3%</a:t>
                      </a:r>
                      <a:endParaRPr lang="en-US" dirty="0"/>
                    </a:p>
                  </a:txBody>
                  <a:tcPr/>
                </a:tc>
                <a:tc>
                  <a:txBody>
                    <a:bodyPr/>
                    <a:lstStyle/>
                    <a:p>
                      <a:pPr algn="ctr"/>
                      <a:r>
                        <a:rPr lang="en-US" dirty="0" smtClean="0"/>
                        <a:t>+11.4%</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Ever had diabetes</a:t>
                      </a:r>
                      <a:r>
                        <a:rPr lang="en-US" baseline="0" dirty="0" smtClean="0"/>
                        <a:t> test</a:t>
                      </a:r>
                      <a:endParaRPr lang="en-US" dirty="0"/>
                    </a:p>
                  </a:txBody>
                  <a:tcPr/>
                </a:tc>
                <a:tc>
                  <a:txBody>
                    <a:bodyPr/>
                    <a:lstStyle/>
                    <a:p>
                      <a:pPr algn="ctr"/>
                      <a:r>
                        <a:rPr lang="en-US" dirty="0" smtClean="0"/>
                        <a:t>60.4%</a:t>
                      </a:r>
                      <a:endParaRPr lang="en-US" dirty="0"/>
                    </a:p>
                  </a:txBody>
                  <a:tcPr/>
                </a:tc>
                <a:tc>
                  <a:txBody>
                    <a:bodyPr/>
                    <a:lstStyle/>
                    <a:p>
                      <a:pPr algn="ctr"/>
                      <a:r>
                        <a:rPr lang="en-US" dirty="0" smtClean="0"/>
                        <a:t>+2.6%</a:t>
                      </a:r>
                      <a:endParaRPr lang="en-US" dirty="0"/>
                    </a:p>
                  </a:txBody>
                  <a:tcPr/>
                </a:tc>
                <a:tc>
                  <a:txBody>
                    <a:bodyPr/>
                    <a:lstStyle/>
                    <a:p>
                      <a:pPr algn="ctr"/>
                      <a:r>
                        <a:rPr lang="en-US" dirty="0" smtClean="0"/>
                        <a:t>+9.0%</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Mammogram in last 12 </a:t>
                      </a:r>
                      <a:r>
                        <a:rPr lang="en-US" dirty="0" err="1" smtClean="0"/>
                        <a:t>mos</a:t>
                      </a:r>
                      <a:endParaRPr lang="en-US" dirty="0"/>
                    </a:p>
                  </a:txBody>
                  <a:tcPr/>
                </a:tc>
                <a:tc>
                  <a:txBody>
                    <a:bodyPr/>
                    <a:lstStyle/>
                    <a:p>
                      <a:pPr algn="ctr"/>
                      <a:r>
                        <a:rPr lang="en-US" dirty="0" smtClean="0"/>
                        <a:t>29.8%</a:t>
                      </a:r>
                      <a:endParaRPr lang="en-US" dirty="0"/>
                    </a:p>
                  </a:txBody>
                  <a:tcPr/>
                </a:tc>
                <a:tc>
                  <a:txBody>
                    <a:bodyPr/>
                    <a:lstStyle/>
                    <a:p>
                      <a:pPr algn="ctr"/>
                      <a:r>
                        <a:rPr lang="en-US" dirty="0" smtClean="0"/>
                        <a:t>+5.5%</a:t>
                      </a:r>
                      <a:endParaRPr lang="en-US" dirty="0"/>
                    </a:p>
                  </a:txBody>
                  <a:tcPr/>
                </a:tc>
                <a:tc>
                  <a:txBody>
                    <a:bodyPr/>
                    <a:lstStyle/>
                    <a:p>
                      <a:pPr algn="ctr"/>
                      <a:r>
                        <a:rPr lang="en-US" dirty="0" smtClean="0"/>
                        <a:t>+18.7%</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PAP test in last 12 </a:t>
                      </a:r>
                      <a:r>
                        <a:rPr lang="en-US" dirty="0" err="1" smtClean="0"/>
                        <a:t>mos</a:t>
                      </a:r>
                      <a:endParaRPr lang="en-US" dirty="0"/>
                    </a:p>
                  </a:txBody>
                  <a:tcPr/>
                </a:tc>
                <a:tc>
                  <a:txBody>
                    <a:bodyPr/>
                    <a:lstStyle/>
                    <a:p>
                      <a:pPr algn="ctr"/>
                      <a:r>
                        <a:rPr lang="en-US" dirty="0" smtClean="0"/>
                        <a:t>40.6%</a:t>
                      </a:r>
                      <a:endParaRPr lang="en-US" dirty="0"/>
                    </a:p>
                  </a:txBody>
                  <a:tcPr/>
                </a:tc>
                <a:tc>
                  <a:txBody>
                    <a:bodyPr/>
                    <a:lstStyle/>
                    <a:p>
                      <a:pPr algn="ctr"/>
                      <a:r>
                        <a:rPr lang="en-US" dirty="0" smtClean="0"/>
                        <a:t>+5.1%</a:t>
                      </a:r>
                      <a:endParaRPr lang="en-US" dirty="0"/>
                    </a:p>
                  </a:txBody>
                  <a:tcPr/>
                </a:tc>
                <a:tc>
                  <a:txBody>
                    <a:bodyPr/>
                    <a:lstStyle/>
                    <a:p>
                      <a:pPr algn="ctr"/>
                      <a:r>
                        <a:rPr lang="en-US" dirty="0" smtClean="0"/>
                        <a:t>+18.3%</a:t>
                      </a:r>
                      <a:endParaRPr lang="en-US" dirty="0"/>
                    </a:p>
                  </a:txBody>
                  <a:tcPr/>
                </a:tc>
                <a:tc>
                  <a:txBody>
                    <a:bodyPr/>
                    <a:lstStyle/>
                    <a:p>
                      <a:pPr algn="ctr"/>
                      <a:r>
                        <a:rPr lang="en-US" dirty="0" smtClean="0"/>
                        <a:t>.0001</a:t>
                      </a:r>
                      <a:endParaRPr lang="en-US" dirty="0"/>
                    </a:p>
                  </a:txBody>
                  <a:tcPr/>
                </a:tc>
              </a:tr>
            </a:tbl>
          </a:graphicData>
        </a:graphic>
      </p:graphicFrame>
      <p:sp>
        <p:nvSpPr>
          <p:cNvPr id="9" name="Rectangle 8"/>
          <p:cNvSpPr/>
          <p:nvPr/>
        </p:nvSpPr>
        <p:spPr>
          <a:xfrm>
            <a:off x="609600" y="5105400"/>
            <a:ext cx="8305800" cy="840230"/>
          </a:xfrm>
          <a:prstGeom prst="rect">
            <a:avLst/>
          </a:prstGeom>
          <a:noFill/>
        </p:spPr>
        <p:txBody>
          <a:bodyPr wrap="square">
            <a:spAutoFit/>
          </a:bodyPr>
          <a:lstStyle/>
          <a:p>
            <a:pPr>
              <a:lnSpc>
                <a:spcPct val="90000"/>
              </a:lnSpc>
            </a:pPr>
            <a:r>
              <a:rPr lang="en-US" dirty="0" smtClean="0">
                <a:ea typeface="ＭＳ Ｐゴシック" charset="-128"/>
              </a:rPr>
              <a:t> SOURCE: Survey data.</a:t>
            </a:r>
          </a:p>
          <a:p>
            <a:pPr>
              <a:lnSpc>
                <a:spcPct val="90000"/>
              </a:lnSpc>
            </a:pPr>
            <a:r>
              <a:rPr lang="en-US" dirty="0" smtClean="0">
                <a:solidFill>
                  <a:schemeClr val="tx1"/>
                </a:solidFill>
                <a:ea typeface="ＭＳ Ｐゴシック" charset="-128"/>
              </a:rPr>
              <a:t>*NOTE: All p-values take into account that we estimated multiple equations within each domain of interest.</a:t>
            </a:r>
          </a:p>
        </p:txBody>
      </p:sp>
      <p:sp>
        <p:nvSpPr>
          <p:cNvPr id="11" name="Slide Number Placeholder 10"/>
          <p:cNvSpPr>
            <a:spLocks noGrp="1"/>
          </p:cNvSpPr>
          <p:nvPr>
            <p:ph type="sldNum" sz="quarter" idx="12"/>
          </p:nvPr>
        </p:nvSpPr>
        <p:spPr/>
        <p:txBody>
          <a:bodyPr/>
          <a:lstStyle/>
          <a:p>
            <a:fld id="{3F887A0A-33D7-4F5F-B18D-68F52CD1D2F3}" type="slidenum">
              <a:rPr lang="en-US" smtClean="0"/>
              <a:pPr/>
              <a:t>34</a:t>
            </a:fld>
            <a:endParaRPr lang="en-US"/>
          </a:p>
        </p:txBody>
      </p:sp>
    </p:spTree>
    <p:extLst>
      <p:ext uri="{BB962C8B-B14F-4D97-AF65-F5344CB8AC3E}">
        <p14:creationId xmlns:p14="http://schemas.microsoft.com/office/powerpoint/2010/main" xmlns="" val="2786868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latin typeface="Garamond" charset="0"/>
                <a:ea typeface="ＭＳ Ｐゴシック" charset="-128"/>
              </a:rPr>
              <a:t>Total Use By Condition</a:t>
            </a:r>
          </a:p>
        </p:txBody>
      </p:sp>
      <p:sp>
        <p:nvSpPr>
          <p:cNvPr id="54275" name="Slide Number Placeholder 3"/>
          <p:cNvSpPr>
            <a:spLocks noGrp="1"/>
          </p:cNvSpPr>
          <p:nvPr>
            <p:ph type="sldNum" sz="quarter" idx="12"/>
          </p:nvPr>
        </p:nvSpPr>
        <p:spPr>
          <a:noFill/>
        </p:spPr>
        <p:txBody>
          <a:bodyPr/>
          <a:lstStyle/>
          <a:p>
            <a:fld id="{127AB375-AD0F-4329-9699-DF7C73859202}" type="slidenum">
              <a:rPr lang="en-US"/>
              <a:pPr/>
              <a:t>35</a:t>
            </a:fld>
            <a:endParaRPr lang="en-US"/>
          </a:p>
        </p:txBody>
      </p:sp>
      <p:pic>
        <p:nvPicPr>
          <p:cNvPr id="54276" name="Content Placeholder 5" descr="Tab5.pdf"/>
          <p:cNvPicPr>
            <a:picLocks noGrp="1" noChangeAspect="1"/>
          </p:cNvPicPr>
          <p:nvPr>
            <p:ph idx="1"/>
          </p:nvPr>
        </p:nvPicPr>
        <p:blipFill>
          <a:blip r:embed="rId2" cstate="print"/>
          <a:srcRect l="11765" t="9091" r="23529" b="54546"/>
          <a:stretch>
            <a:fillRect/>
          </a:stretch>
        </p:blipFill>
        <p:spPr>
          <a:xfrm>
            <a:off x="0" y="0"/>
            <a:ext cx="9144000" cy="665003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Results: Financial Strain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6" name="Rectangle 5"/>
          <p:cNvSpPr/>
          <p:nvPr/>
        </p:nvSpPr>
        <p:spPr>
          <a:xfrm>
            <a:off x="457200" y="1524000"/>
            <a:ext cx="8458200" cy="757130"/>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Gaining insurance resulted in a reduced probability of having medical collections in credit reports, and in lower amounts owed.</a:t>
            </a:r>
            <a:endParaRPr lang="en-US" sz="2400" dirty="0" smtClean="0">
              <a:solidFill>
                <a:schemeClr val="tx1"/>
              </a:solidFill>
              <a:ea typeface="ＭＳ Ｐゴシック" charset="-128"/>
            </a:endParaRPr>
          </a:p>
        </p:txBody>
      </p:sp>
      <p:graphicFrame>
        <p:nvGraphicFramePr>
          <p:cNvPr id="7" name="Table 6"/>
          <p:cNvGraphicFramePr>
            <a:graphicFrameLocks noGrp="1"/>
          </p:cNvGraphicFramePr>
          <p:nvPr/>
        </p:nvGraphicFramePr>
        <p:xfrm>
          <a:off x="457200" y="2514600"/>
          <a:ext cx="8001002" cy="2494280"/>
        </p:xfrm>
        <a:graphic>
          <a:graphicData uri="http://schemas.openxmlformats.org/drawingml/2006/table">
            <a:tbl>
              <a:tblPr firstRow="1" bandRow="1">
                <a:tableStyleId>{5C22544A-7EE6-4342-B048-85BDC9FD1C3A}</a:tableStyleId>
              </a:tblPr>
              <a:tblGrid>
                <a:gridCol w="2971800"/>
                <a:gridCol w="1219200"/>
                <a:gridCol w="1371599"/>
                <a:gridCol w="1371600"/>
                <a:gridCol w="1066803"/>
              </a:tblGrid>
              <a:tr h="370840">
                <a:tc>
                  <a:txBody>
                    <a:bodyPr/>
                    <a:lstStyle/>
                    <a:p>
                      <a:endParaRPr lang="en-US" dirty="0"/>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RF Model</a:t>
                      </a:r>
                    </a:p>
                    <a:p>
                      <a:pPr algn="ctr"/>
                      <a:r>
                        <a:rPr lang="en-US" dirty="0" smtClean="0">
                          <a:solidFill>
                            <a:schemeClr val="tx1"/>
                          </a:solidFill>
                        </a:rPr>
                        <a:t>(ITT)</a:t>
                      </a:r>
                      <a:endParaRPr lang="en-US" dirty="0">
                        <a:solidFill>
                          <a:schemeClr val="tx1"/>
                        </a:solidFill>
                      </a:endParaRPr>
                    </a:p>
                  </a:txBody>
                  <a:tcPr/>
                </a:tc>
                <a:tc>
                  <a:txBody>
                    <a:bodyPr/>
                    <a:lstStyle/>
                    <a:p>
                      <a:pPr algn="ctr"/>
                      <a:r>
                        <a:rPr lang="en-US" dirty="0" smtClean="0">
                          <a:solidFill>
                            <a:schemeClr val="tx1"/>
                          </a:solidFill>
                        </a:rPr>
                        <a:t>IV</a:t>
                      </a:r>
                      <a:r>
                        <a:rPr lang="en-US" baseline="0" dirty="0" smtClean="0">
                          <a:solidFill>
                            <a:schemeClr val="tx1"/>
                          </a:solidFill>
                        </a:rPr>
                        <a:t> Model</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ToT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P-Value</a:t>
                      </a:r>
                      <a:endParaRPr lang="en-US" dirty="0">
                        <a:solidFill>
                          <a:schemeClr val="tx1"/>
                        </a:solidFill>
                      </a:endParaRPr>
                    </a:p>
                  </a:txBody>
                  <a:tcPr/>
                </a:tc>
              </a:tr>
              <a:tr h="370840">
                <a:tc>
                  <a:txBody>
                    <a:bodyPr/>
                    <a:lstStyle/>
                    <a:p>
                      <a:r>
                        <a:rPr lang="en-US" dirty="0" smtClean="0"/>
                        <a:t>Had</a:t>
                      </a:r>
                      <a:r>
                        <a:rPr lang="en-US" baseline="0" dirty="0" smtClean="0"/>
                        <a:t> a bankruptcy</a:t>
                      </a:r>
                      <a:endParaRPr lang="en-US" dirty="0"/>
                    </a:p>
                  </a:txBody>
                  <a:tcPr/>
                </a:tc>
                <a:tc>
                  <a:txBody>
                    <a:bodyPr/>
                    <a:lstStyle/>
                    <a:p>
                      <a:pPr algn="ctr"/>
                      <a:r>
                        <a:rPr lang="en-US" dirty="0" smtClean="0"/>
                        <a:t>1.4%</a:t>
                      </a:r>
                      <a:endParaRPr lang="en-US" dirty="0"/>
                    </a:p>
                  </a:txBody>
                  <a:tcPr/>
                </a:tc>
                <a:tc>
                  <a:txBody>
                    <a:bodyPr/>
                    <a:lstStyle/>
                    <a:p>
                      <a:pPr algn="ctr"/>
                      <a:r>
                        <a:rPr lang="en-US" dirty="0" smtClean="0"/>
                        <a:t>+0.2%</a:t>
                      </a:r>
                      <a:endParaRPr lang="en-US" dirty="0"/>
                    </a:p>
                  </a:txBody>
                  <a:tcPr/>
                </a:tc>
                <a:tc>
                  <a:txBody>
                    <a:bodyPr/>
                    <a:lstStyle/>
                    <a:p>
                      <a:pPr algn="ctr"/>
                      <a:r>
                        <a:rPr lang="en-US" dirty="0" smtClean="0"/>
                        <a:t>+0.9%</a:t>
                      </a:r>
                      <a:endParaRPr lang="en-US" dirty="0"/>
                    </a:p>
                  </a:txBody>
                  <a:tcPr/>
                </a:tc>
                <a:tc>
                  <a:txBody>
                    <a:bodyPr/>
                    <a:lstStyle/>
                    <a:p>
                      <a:pPr algn="ctr"/>
                      <a:r>
                        <a:rPr lang="en-US" dirty="0" smtClean="0"/>
                        <a:t>.358</a:t>
                      </a:r>
                      <a:endParaRPr lang="en-US" dirty="0"/>
                    </a:p>
                  </a:txBody>
                  <a:tcPr/>
                </a:tc>
              </a:tr>
              <a:tr h="370840">
                <a:tc>
                  <a:txBody>
                    <a:bodyPr/>
                    <a:lstStyle/>
                    <a:p>
                      <a:r>
                        <a:rPr lang="en-US" dirty="0" smtClean="0"/>
                        <a:t>Had</a:t>
                      </a:r>
                      <a:r>
                        <a:rPr lang="en-US" baseline="0" dirty="0" smtClean="0"/>
                        <a:t> a collection</a:t>
                      </a:r>
                      <a:endParaRPr lang="en-US" dirty="0"/>
                    </a:p>
                  </a:txBody>
                  <a:tcPr/>
                </a:tc>
                <a:tc>
                  <a:txBody>
                    <a:bodyPr/>
                    <a:lstStyle/>
                    <a:p>
                      <a:pPr algn="ctr"/>
                      <a:r>
                        <a:rPr lang="en-US" dirty="0" smtClean="0"/>
                        <a:t>50.0%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a:t>
                      </a:r>
                      <a:endParaRPr lang="en-US" dirty="0"/>
                    </a:p>
                  </a:txBody>
                  <a:tcPr/>
                </a:tc>
                <a:tc>
                  <a:txBody>
                    <a:bodyPr/>
                    <a:lstStyle/>
                    <a:p>
                      <a:pPr algn="ctr"/>
                      <a:r>
                        <a:rPr lang="en-US" dirty="0" smtClean="0"/>
                        <a:t>-4.8%</a:t>
                      </a:r>
                      <a:endParaRPr lang="en-US" dirty="0"/>
                    </a:p>
                  </a:txBody>
                  <a:tcPr/>
                </a:tc>
                <a:tc>
                  <a:txBody>
                    <a:bodyPr/>
                    <a:lstStyle/>
                    <a:p>
                      <a:pPr algn="ctr"/>
                      <a:r>
                        <a:rPr lang="en-US" dirty="0" smtClean="0"/>
                        <a:t>.013</a:t>
                      </a:r>
                      <a:endParaRPr lang="en-US" dirty="0"/>
                    </a:p>
                  </a:txBody>
                  <a:tcPr/>
                </a:tc>
              </a:tr>
              <a:tr h="370840">
                <a:tc>
                  <a:txBody>
                    <a:bodyPr/>
                    <a:lstStyle/>
                    <a:p>
                      <a:r>
                        <a:rPr lang="en-US" dirty="0" smtClean="0"/>
                        <a:t>   --Medical collections</a:t>
                      </a:r>
                      <a:endParaRPr lang="en-US" dirty="0"/>
                    </a:p>
                  </a:txBody>
                  <a:tcPr/>
                </a:tc>
                <a:tc>
                  <a:txBody>
                    <a:bodyPr/>
                    <a:lstStyle/>
                    <a:p>
                      <a:pPr algn="ctr"/>
                      <a:r>
                        <a:rPr lang="en-US" dirty="0" smtClean="0"/>
                        <a:t>28.1%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a:t>
                      </a:r>
                      <a:endParaRPr lang="en-US" dirty="0"/>
                    </a:p>
                  </a:txBody>
                  <a:tcPr/>
                </a:tc>
                <a:tc>
                  <a:txBody>
                    <a:bodyPr/>
                    <a:lstStyle/>
                    <a:p>
                      <a:pPr algn="ctr"/>
                      <a:r>
                        <a:rPr lang="en-US" dirty="0" smtClean="0"/>
                        <a:t>-6.4%</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   --Non-medical collections</a:t>
                      </a:r>
                      <a:endParaRPr lang="en-US" dirty="0"/>
                    </a:p>
                  </a:txBody>
                  <a:tcPr/>
                </a:tc>
                <a:tc>
                  <a:txBody>
                    <a:bodyPr/>
                    <a:lstStyle/>
                    <a:p>
                      <a:pPr algn="ctr"/>
                      <a:r>
                        <a:rPr lang="en-US" dirty="0" smtClean="0"/>
                        <a:t>39.2%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-0.5</a:t>
                      </a:r>
                      <a:endParaRPr lang="en-US" dirty="0"/>
                    </a:p>
                  </a:txBody>
                  <a:tcPr/>
                </a:tc>
                <a:tc>
                  <a:txBody>
                    <a:bodyPr/>
                    <a:lstStyle/>
                    <a:p>
                      <a:pPr algn="ctr"/>
                      <a:r>
                        <a:rPr lang="en-US" dirty="0" smtClean="0"/>
                        <a:t>-1.8%</a:t>
                      </a:r>
                      <a:endParaRPr lang="en-US" dirty="0"/>
                    </a:p>
                  </a:txBody>
                  <a:tcPr/>
                </a:tc>
                <a:tc>
                  <a:txBody>
                    <a:bodyPr/>
                    <a:lstStyle/>
                    <a:p>
                      <a:pPr algn="ctr"/>
                      <a:r>
                        <a:rPr lang="en-US" dirty="0" smtClean="0"/>
                        <a:t>.455</a:t>
                      </a:r>
                      <a:endParaRPr lang="en-US" dirty="0"/>
                    </a:p>
                  </a:txBody>
                  <a:tcPr/>
                </a:tc>
              </a:tr>
              <a:tr h="370840">
                <a:tc>
                  <a:txBody>
                    <a:bodyPr/>
                    <a:lstStyle/>
                    <a:p>
                      <a:r>
                        <a:rPr lang="en-US" dirty="0" smtClean="0"/>
                        <a:t>$ owed</a:t>
                      </a:r>
                      <a:r>
                        <a:rPr lang="en-US" baseline="0" dirty="0" smtClean="0"/>
                        <a:t> medical collections</a:t>
                      </a:r>
                      <a:endParaRPr lang="en-US" dirty="0"/>
                    </a:p>
                  </a:txBody>
                  <a:tcPr/>
                </a:tc>
                <a:tc>
                  <a:txBody>
                    <a:bodyPr/>
                    <a:lstStyle/>
                    <a:p>
                      <a:pPr algn="ctr"/>
                      <a:r>
                        <a:rPr lang="en-US" dirty="0" smtClean="0"/>
                        <a:t>$1,999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-$99</a:t>
                      </a:r>
                      <a:endParaRPr lang="en-US" dirty="0"/>
                    </a:p>
                  </a:txBody>
                  <a:tcPr/>
                </a:tc>
                <a:tc>
                  <a:txBody>
                    <a:bodyPr/>
                    <a:lstStyle/>
                    <a:p>
                      <a:pPr algn="ctr"/>
                      <a:r>
                        <a:rPr lang="en-US" dirty="0" smtClean="0"/>
                        <a:t>-$390</a:t>
                      </a:r>
                      <a:endParaRPr lang="en-US" dirty="0"/>
                    </a:p>
                  </a:txBody>
                  <a:tcPr/>
                </a:tc>
                <a:tc>
                  <a:txBody>
                    <a:bodyPr/>
                    <a:lstStyle/>
                    <a:p>
                      <a:pPr algn="ctr"/>
                      <a:r>
                        <a:rPr lang="en-US" dirty="0" smtClean="0"/>
                        <a:t>.025</a:t>
                      </a:r>
                      <a:endParaRPr lang="en-US" dirty="0"/>
                    </a:p>
                  </a:txBody>
                  <a:tcPr/>
                </a:tc>
              </a:tr>
            </a:tbl>
          </a:graphicData>
        </a:graphic>
      </p:graphicFrame>
      <p:sp>
        <p:nvSpPr>
          <p:cNvPr id="8" name="Rectangle 7"/>
          <p:cNvSpPr/>
          <p:nvPr/>
        </p:nvSpPr>
        <p:spPr>
          <a:xfrm>
            <a:off x="533400" y="5334000"/>
            <a:ext cx="8305800" cy="341632"/>
          </a:xfrm>
          <a:prstGeom prst="rect">
            <a:avLst/>
          </a:prstGeom>
          <a:noFill/>
        </p:spPr>
        <p:txBody>
          <a:bodyPr wrap="square">
            <a:spAutoFit/>
          </a:bodyPr>
          <a:lstStyle/>
          <a:p>
            <a:pPr>
              <a:lnSpc>
                <a:spcPct val="90000"/>
              </a:lnSpc>
            </a:pPr>
            <a:r>
              <a:rPr lang="en-US" dirty="0" smtClean="0">
                <a:ea typeface="ＭＳ Ｐゴシック" charset="-128"/>
              </a:rPr>
              <a:t>SOURCE: Credit report data.</a:t>
            </a:r>
            <a:endParaRPr lang="en-US" dirty="0" smtClean="0">
              <a:solidFill>
                <a:schemeClr val="tx1"/>
              </a:solidFill>
              <a:ea typeface="ＭＳ Ｐゴシック" charset="-128"/>
            </a:endParaRPr>
          </a:p>
        </p:txBody>
      </p:sp>
      <p:sp>
        <p:nvSpPr>
          <p:cNvPr id="9" name="Slide Number Placeholder 8"/>
          <p:cNvSpPr>
            <a:spLocks noGrp="1"/>
          </p:cNvSpPr>
          <p:nvPr>
            <p:ph type="sldNum" sz="quarter" idx="12"/>
          </p:nvPr>
        </p:nvSpPr>
        <p:spPr/>
        <p:txBody>
          <a:bodyPr/>
          <a:lstStyle/>
          <a:p>
            <a:fld id="{3F887A0A-33D7-4F5F-B18D-68F52CD1D2F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Results: Financial Strain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6" name="Rectangle 5"/>
          <p:cNvSpPr/>
          <p:nvPr/>
        </p:nvSpPr>
        <p:spPr>
          <a:xfrm>
            <a:off x="457200" y="1524000"/>
            <a:ext cx="8458200" cy="757130"/>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Survey measures suggest that gaining insurance significantly mitigated household financial strain.</a:t>
            </a:r>
            <a:endParaRPr lang="en-US" sz="2400" dirty="0" smtClean="0">
              <a:solidFill>
                <a:schemeClr val="tx1"/>
              </a:solidFill>
              <a:ea typeface="ＭＳ Ｐゴシック" charset="-128"/>
            </a:endParaRPr>
          </a:p>
        </p:txBody>
      </p:sp>
      <p:graphicFrame>
        <p:nvGraphicFramePr>
          <p:cNvPr id="7" name="Table 6"/>
          <p:cNvGraphicFramePr>
            <a:graphicFrameLocks noGrp="1"/>
          </p:cNvGraphicFramePr>
          <p:nvPr/>
        </p:nvGraphicFramePr>
        <p:xfrm>
          <a:off x="457200" y="2514600"/>
          <a:ext cx="8001002" cy="2291080"/>
        </p:xfrm>
        <a:graphic>
          <a:graphicData uri="http://schemas.openxmlformats.org/drawingml/2006/table">
            <a:tbl>
              <a:tblPr firstRow="1" bandRow="1">
                <a:tableStyleId>{5C22544A-7EE6-4342-B048-85BDC9FD1C3A}</a:tableStyleId>
              </a:tblPr>
              <a:tblGrid>
                <a:gridCol w="2971800"/>
                <a:gridCol w="1219200"/>
                <a:gridCol w="1371599"/>
                <a:gridCol w="1371600"/>
                <a:gridCol w="1066803"/>
              </a:tblGrid>
              <a:tr h="370840">
                <a:tc>
                  <a:txBody>
                    <a:bodyPr/>
                    <a:lstStyle/>
                    <a:p>
                      <a:endParaRPr lang="en-US" dirty="0"/>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RF Model</a:t>
                      </a:r>
                    </a:p>
                    <a:p>
                      <a:pPr algn="ctr"/>
                      <a:r>
                        <a:rPr lang="en-US" dirty="0" smtClean="0">
                          <a:solidFill>
                            <a:schemeClr val="tx1"/>
                          </a:solidFill>
                        </a:rPr>
                        <a:t>(ITT)</a:t>
                      </a:r>
                      <a:endParaRPr lang="en-US" dirty="0">
                        <a:solidFill>
                          <a:schemeClr val="tx1"/>
                        </a:solidFill>
                      </a:endParaRPr>
                    </a:p>
                  </a:txBody>
                  <a:tcPr/>
                </a:tc>
                <a:tc>
                  <a:txBody>
                    <a:bodyPr/>
                    <a:lstStyle/>
                    <a:p>
                      <a:pPr algn="ctr"/>
                      <a:r>
                        <a:rPr lang="en-US" dirty="0" smtClean="0">
                          <a:solidFill>
                            <a:schemeClr val="tx1"/>
                          </a:solidFill>
                        </a:rPr>
                        <a:t>IV</a:t>
                      </a:r>
                      <a:r>
                        <a:rPr lang="en-US" baseline="0" dirty="0" smtClean="0">
                          <a:solidFill>
                            <a:schemeClr val="tx1"/>
                          </a:solidFill>
                        </a:rPr>
                        <a:t> Model</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ToT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P-Value</a:t>
                      </a:r>
                      <a:endParaRPr lang="en-US" dirty="0">
                        <a:solidFill>
                          <a:schemeClr val="tx1"/>
                        </a:solidFill>
                      </a:endParaRPr>
                    </a:p>
                  </a:txBody>
                  <a:tcPr/>
                </a:tc>
              </a:tr>
              <a:tr h="370840">
                <a:tc>
                  <a:txBody>
                    <a:bodyPr/>
                    <a:lstStyle/>
                    <a:p>
                      <a:r>
                        <a:rPr lang="en-US" dirty="0" smtClean="0"/>
                        <a:t>Owe $ for medical expenses</a:t>
                      </a:r>
                      <a:endParaRPr lang="en-US" dirty="0"/>
                    </a:p>
                  </a:txBody>
                  <a:tcPr/>
                </a:tc>
                <a:tc>
                  <a:txBody>
                    <a:bodyPr/>
                    <a:lstStyle/>
                    <a:p>
                      <a:pPr algn="ctr"/>
                      <a:r>
                        <a:rPr lang="en-US" dirty="0" smtClean="0"/>
                        <a:t>59.7%</a:t>
                      </a:r>
                      <a:endParaRPr lang="en-US" dirty="0"/>
                    </a:p>
                  </a:txBody>
                  <a:tcPr/>
                </a:tc>
                <a:tc>
                  <a:txBody>
                    <a:bodyPr/>
                    <a:lstStyle/>
                    <a:p>
                      <a:pPr algn="ctr"/>
                      <a:r>
                        <a:rPr lang="en-US" dirty="0" smtClean="0"/>
                        <a:t>-5.2%</a:t>
                      </a:r>
                      <a:endParaRPr lang="en-US" dirty="0"/>
                    </a:p>
                  </a:txBody>
                  <a:tcPr/>
                </a:tc>
                <a:tc>
                  <a:txBody>
                    <a:bodyPr/>
                    <a:lstStyle/>
                    <a:p>
                      <a:pPr algn="ctr"/>
                      <a:r>
                        <a:rPr lang="en-US" dirty="0" smtClean="0"/>
                        <a:t>-18.0%</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Borrowed $ or</a:t>
                      </a:r>
                      <a:r>
                        <a:rPr lang="en-US" baseline="0" dirty="0" smtClean="0"/>
                        <a:t> skipped other bills to pay medical bills</a:t>
                      </a:r>
                      <a:endParaRPr lang="en-US" dirty="0"/>
                    </a:p>
                  </a:txBody>
                  <a:tcPr/>
                </a:tc>
                <a:tc>
                  <a:txBody>
                    <a:bodyPr/>
                    <a:lstStyle/>
                    <a:p>
                      <a:pPr algn="ctr"/>
                      <a:r>
                        <a:rPr lang="en-US" dirty="0" smtClean="0"/>
                        <a:t>36.4%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-4.5%</a:t>
                      </a:r>
                      <a:endParaRPr lang="en-US" dirty="0"/>
                    </a:p>
                  </a:txBody>
                  <a:tcPr/>
                </a:tc>
                <a:tc>
                  <a:txBody>
                    <a:bodyPr/>
                    <a:lstStyle/>
                    <a:p>
                      <a:pPr algn="ctr"/>
                      <a:r>
                        <a:rPr lang="en-US" dirty="0" smtClean="0"/>
                        <a:t>-15.4%</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Any out of pocket medical expenses</a:t>
                      </a:r>
                      <a:endParaRPr lang="en-US" dirty="0"/>
                    </a:p>
                  </a:txBody>
                  <a:tcPr/>
                </a:tc>
                <a:tc>
                  <a:txBody>
                    <a:bodyPr/>
                    <a:lstStyle/>
                    <a:p>
                      <a:pPr algn="ctr"/>
                      <a:r>
                        <a:rPr lang="en-US" dirty="0" smtClean="0"/>
                        <a:t>55.5%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-5.8%</a:t>
                      </a:r>
                      <a:endParaRPr lang="en-US" dirty="0"/>
                    </a:p>
                  </a:txBody>
                  <a:tcPr/>
                </a:tc>
                <a:tc>
                  <a:txBody>
                    <a:bodyPr/>
                    <a:lstStyle/>
                    <a:p>
                      <a:pPr algn="ctr"/>
                      <a:r>
                        <a:rPr lang="en-US" dirty="0" smtClean="0"/>
                        <a:t>-20.0%</a:t>
                      </a:r>
                      <a:endParaRPr lang="en-US" dirty="0"/>
                    </a:p>
                  </a:txBody>
                  <a:tcPr/>
                </a:tc>
                <a:tc>
                  <a:txBody>
                    <a:bodyPr/>
                    <a:lstStyle/>
                    <a:p>
                      <a:pPr algn="ctr"/>
                      <a:r>
                        <a:rPr lang="en-US" dirty="0" smtClean="0"/>
                        <a:t>.0001</a:t>
                      </a:r>
                      <a:endParaRPr lang="en-US" dirty="0"/>
                    </a:p>
                  </a:txBody>
                  <a:tcPr/>
                </a:tc>
              </a:tr>
            </a:tbl>
          </a:graphicData>
        </a:graphic>
      </p:graphicFrame>
      <p:sp>
        <p:nvSpPr>
          <p:cNvPr id="8" name="Rectangle 7"/>
          <p:cNvSpPr/>
          <p:nvPr/>
        </p:nvSpPr>
        <p:spPr>
          <a:xfrm>
            <a:off x="533400" y="5181600"/>
            <a:ext cx="8305800" cy="341632"/>
          </a:xfrm>
          <a:prstGeom prst="rect">
            <a:avLst/>
          </a:prstGeom>
          <a:noFill/>
        </p:spPr>
        <p:txBody>
          <a:bodyPr wrap="square">
            <a:spAutoFit/>
          </a:bodyPr>
          <a:lstStyle/>
          <a:p>
            <a:pPr>
              <a:lnSpc>
                <a:spcPct val="90000"/>
              </a:lnSpc>
            </a:pPr>
            <a:r>
              <a:rPr lang="en-US" dirty="0" smtClean="0">
                <a:ea typeface="ＭＳ Ｐゴシック" charset="-128"/>
              </a:rPr>
              <a:t>SOURCE: Survey data, six month recall period.</a:t>
            </a:r>
            <a:endParaRPr lang="en-US" dirty="0" smtClean="0">
              <a:solidFill>
                <a:schemeClr val="tx1"/>
              </a:solidFill>
              <a:ea typeface="ＭＳ Ｐゴシック" charset="-128"/>
            </a:endParaRPr>
          </a:p>
        </p:txBody>
      </p:sp>
      <p:sp>
        <p:nvSpPr>
          <p:cNvPr id="9" name="Slide Number Placeholder 8"/>
          <p:cNvSpPr>
            <a:spLocks noGrp="1"/>
          </p:cNvSpPr>
          <p:nvPr>
            <p:ph type="sldNum" sz="quarter" idx="12"/>
          </p:nvPr>
        </p:nvSpPr>
        <p:spPr/>
        <p:txBody>
          <a:bodyPr/>
          <a:lstStyle/>
          <a:p>
            <a:fld id="{3F887A0A-33D7-4F5F-B18D-68F52CD1D2F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708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Results: Health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7400"/>
            <a:ext cx="687173" cy="835904"/>
          </a:xfrm>
          <a:prstGeom prst="rect">
            <a:avLst/>
          </a:prstGeom>
        </p:spPr>
      </p:pic>
      <p:sp>
        <p:nvSpPr>
          <p:cNvPr id="6" name="Rectangle 5"/>
          <p:cNvSpPr/>
          <p:nvPr/>
        </p:nvSpPr>
        <p:spPr>
          <a:xfrm>
            <a:off x="457200" y="1524000"/>
            <a:ext cx="8458200" cy="757130"/>
          </a:xfrm>
          <a:prstGeom prst="rect">
            <a:avLst/>
          </a:prstGeom>
          <a:solidFill>
            <a:schemeClr val="accent1">
              <a:alpha val="48000"/>
            </a:schemeClr>
          </a:solidFill>
        </p:spPr>
        <p:txBody>
          <a:bodyPr wrap="square">
            <a:spAutoFit/>
          </a:bodyPr>
          <a:lstStyle/>
          <a:p>
            <a:pPr>
              <a:lnSpc>
                <a:spcPct val="90000"/>
              </a:lnSpc>
            </a:pPr>
            <a:r>
              <a:rPr lang="en-US" sz="2400" dirty="0" smtClean="0">
                <a:ea typeface="ＭＳ Ｐゴシック" charset="-128"/>
              </a:rPr>
              <a:t>Self-report measures showed significant health improvements one year after randomization.</a:t>
            </a:r>
            <a:endParaRPr lang="en-US" sz="2400" dirty="0" smtClean="0">
              <a:solidFill>
                <a:schemeClr val="tx1"/>
              </a:solidFill>
              <a:ea typeface="ＭＳ Ｐゴシック" charset="-128"/>
            </a:endParaRPr>
          </a:p>
        </p:txBody>
      </p:sp>
      <p:graphicFrame>
        <p:nvGraphicFramePr>
          <p:cNvPr id="7" name="Table 6"/>
          <p:cNvGraphicFramePr>
            <a:graphicFrameLocks noGrp="1"/>
          </p:cNvGraphicFramePr>
          <p:nvPr/>
        </p:nvGraphicFramePr>
        <p:xfrm>
          <a:off x="457200" y="2514600"/>
          <a:ext cx="8001002" cy="2494280"/>
        </p:xfrm>
        <a:graphic>
          <a:graphicData uri="http://schemas.openxmlformats.org/drawingml/2006/table">
            <a:tbl>
              <a:tblPr firstRow="1" bandRow="1">
                <a:tableStyleId>{5C22544A-7EE6-4342-B048-85BDC9FD1C3A}</a:tableStyleId>
              </a:tblPr>
              <a:tblGrid>
                <a:gridCol w="3048000"/>
                <a:gridCol w="1143000"/>
                <a:gridCol w="1371599"/>
                <a:gridCol w="1371600"/>
                <a:gridCol w="1066803"/>
              </a:tblGrid>
              <a:tr h="370840">
                <a:tc>
                  <a:txBody>
                    <a:bodyPr/>
                    <a:lstStyle/>
                    <a:p>
                      <a:endParaRPr lang="en-US" dirty="0"/>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RF Model</a:t>
                      </a:r>
                    </a:p>
                    <a:p>
                      <a:pPr algn="ctr"/>
                      <a:r>
                        <a:rPr lang="en-US" dirty="0" smtClean="0">
                          <a:solidFill>
                            <a:schemeClr val="tx1"/>
                          </a:solidFill>
                        </a:rPr>
                        <a:t>(ITT)</a:t>
                      </a:r>
                      <a:endParaRPr lang="en-US" dirty="0">
                        <a:solidFill>
                          <a:schemeClr val="tx1"/>
                        </a:solidFill>
                      </a:endParaRPr>
                    </a:p>
                  </a:txBody>
                  <a:tcPr/>
                </a:tc>
                <a:tc>
                  <a:txBody>
                    <a:bodyPr/>
                    <a:lstStyle/>
                    <a:p>
                      <a:pPr algn="ctr"/>
                      <a:r>
                        <a:rPr lang="en-US" dirty="0" smtClean="0">
                          <a:solidFill>
                            <a:schemeClr val="tx1"/>
                          </a:solidFill>
                        </a:rPr>
                        <a:t>IV</a:t>
                      </a:r>
                      <a:r>
                        <a:rPr lang="en-US" baseline="0" dirty="0" smtClean="0">
                          <a:solidFill>
                            <a:schemeClr val="tx1"/>
                          </a:solidFill>
                        </a:rPr>
                        <a:t> Model</a:t>
                      </a:r>
                      <a:endParaRPr lang="en-US" dirty="0" smtClean="0">
                        <a:solidFill>
                          <a:schemeClr val="tx1"/>
                        </a:solidFill>
                      </a:endParaRPr>
                    </a:p>
                    <a:p>
                      <a:pPr algn="ctr"/>
                      <a:r>
                        <a:rPr lang="en-US" dirty="0" smtClean="0">
                          <a:solidFill>
                            <a:schemeClr val="tx1"/>
                          </a:solidFill>
                        </a:rPr>
                        <a:t>(</a:t>
                      </a:r>
                      <a:r>
                        <a:rPr lang="en-US" dirty="0" err="1" smtClean="0">
                          <a:solidFill>
                            <a:schemeClr val="tx1"/>
                          </a:solidFill>
                        </a:rPr>
                        <a:t>ToT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P-Value</a:t>
                      </a:r>
                      <a:endParaRPr lang="en-US" dirty="0">
                        <a:solidFill>
                          <a:schemeClr val="tx1"/>
                        </a:solidFill>
                      </a:endParaRPr>
                    </a:p>
                  </a:txBody>
                  <a:tcPr/>
                </a:tc>
              </a:tr>
              <a:tr h="370840">
                <a:tc>
                  <a:txBody>
                    <a:bodyPr/>
                    <a:lstStyle/>
                    <a:p>
                      <a:r>
                        <a:rPr lang="en-US" dirty="0" smtClean="0"/>
                        <a:t>Health</a:t>
                      </a:r>
                      <a:r>
                        <a:rPr lang="en-US" baseline="0" dirty="0" smtClean="0"/>
                        <a:t> good, v good, excellent</a:t>
                      </a:r>
                      <a:endParaRPr lang="en-US" dirty="0"/>
                    </a:p>
                  </a:txBody>
                  <a:tcPr/>
                </a:tc>
                <a:tc>
                  <a:txBody>
                    <a:bodyPr/>
                    <a:lstStyle/>
                    <a:p>
                      <a:pPr algn="ctr"/>
                      <a:r>
                        <a:rPr lang="en-US" dirty="0" smtClean="0"/>
                        <a:t>54.8%</a:t>
                      </a:r>
                      <a:endParaRPr lang="en-US" dirty="0"/>
                    </a:p>
                  </a:txBody>
                  <a:tcPr/>
                </a:tc>
                <a:tc>
                  <a:txBody>
                    <a:bodyPr/>
                    <a:lstStyle/>
                    <a:p>
                      <a:pPr algn="ctr"/>
                      <a:r>
                        <a:rPr lang="en-US" dirty="0" smtClean="0"/>
                        <a:t>+3.9%</a:t>
                      </a:r>
                      <a:endParaRPr lang="en-US" dirty="0"/>
                    </a:p>
                  </a:txBody>
                  <a:tcPr/>
                </a:tc>
                <a:tc>
                  <a:txBody>
                    <a:bodyPr/>
                    <a:lstStyle/>
                    <a:p>
                      <a:pPr algn="ctr"/>
                      <a:r>
                        <a:rPr lang="en-US" dirty="0" smtClean="0"/>
                        <a:t>+13.3%</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Health</a:t>
                      </a:r>
                      <a:r>
                        <a:rPr lang="en-US" baseline="0" dirty="0" smtClean="0"/>
                        <a:t> stable or improving</a:t>
                      </a:r>
                      <a:endParaRPr lang="en-US" dirty="0"/>
                    </a:p>
                  </a:txBody>
                  <a:tcPr/>
                </a:tc>
                <a:tc>
                  <a:txBody>
                    <a:bodyPr/>
                    <a:lstStyle/>
                    <a:p>
                      <a:pPr algn="ctr"/>
                      <a:r>
                        <a:rPr lang="en-US" dirty="0" smtClean="0"/>
                        <a:t>71.4%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+3.3%</a:t>
                      </a:r>
                      <a:endParaRPr lang="en-US" dirty="0"/>
                    </a:p>
                  </a:txBody>
                  <a:tcPr/>
                </a:tc>
                <a:tc>
                  <a:txBody>
                    <a:bodyPr/>
                    <a:lstStyle/>
                    <a:p>
                      <a:pPr algn="ctr"/>
                      <a:r>
                        <a:rPr lang="en-US" dirty="0" smtClean="0"/>
                        <a:t>+11.3%</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Depression</a:t>
                      </a:r>
                      <a:r>
                        <a:rPr lang="en-US" baseline="0" dirty="0" smtClean="0"/>
                        <a:t> screen NEGATIVE</a:t>
                      </a:r>
                      <a:endParaRPr lang="en-US" dirty="0"/>
                    </a:p>
                  </a:txBody>
                  <a:tcPr/>
                </a:tc>
                <a:tc>
                  <a:txBody>
                    <a:bodyPr/>
                    <a:lstStyle/>
                    <a:p>
                      <a:pPr algn="ctr"/>
                      <a:r>
                        <a:rPr lang="en-US" dirty="0" smtClean="0"/>
                        <a:t>67.1%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a:t>
                      </a:r>
                      <a:endParaRPr lang="en-US" dirty="0"/>
                    </a:p>
                  </a:txBody>
                  <a:tcPr/>
                </a:tc>
                <a:tc>
                  <a:txBody>
                    <a:bodyPr/>
                    <a:lstStyle/>
                    <a:p>
                      <a:pPr algn="ctr"/>
                      <a:r>
                        <a:rPr lang="en-US" dirty="0" smtClean="0"/>
                        <a:t>+7.8%</a:t>
                      </a:r>
                      <a:endParaRPr lang="en-US" dirty="0"/>
                    </a:p>
                  </a:txBody>
                  <a:tcPr/>
                </a:tc>
                <a:tc>
                  <a:txBody>
                    <a:bodyPr/>
                    <a:lstStyle/>
                    <a:p>
                      <a:pPr algn="ctr"/>
                      <a:r>
                        <a:rPr lang="en-US" dirty="0" smtClean="0"/>
                        <a:t>.003</a:t>
                      </a:r>
                      <a:endParaRPr lang="en-US" dirty="0"/>
                    </a:p>
                  </a:txBody>
                  <a:tcPr/>
                </a:tc>
              </a:tr>
              <a:tr h="370840">
                <a:tc>
                  <a:txBody>
                    <a:bodyPr/>
                    <a:lstStyle/>
                    <a:p>
                      <a:r>
                        <a:rPr lang="en-US" dirty="0" smtClean="0"/>
                        <a:t>CDC Healthy Days (physical)</a:t>
                      </a:r>
                      <a:endParaRPr lang="en-US" dirty="0"/>
                    </a:p>
                  </a:txBody>
                  <a:tcPr/>
                </a:tc>
                <a:tc>
                  <a:txBody>
                    <a:bodyPr/>
                    <a:lstStyle/>
                    <a:p>
                      <a:pPr algn="ctr"/>
                      <a:r>
                        <a:rPr lang="en-US" dirty="0" smtClean="0"/>
                        <a:t>21.86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+.381</a:t>
                      </a:r>
                      <a:endParaRPr lang="en-US" dirty="0"/>
                    </a:p>
                  </a:txBody>
                  <a:tcPr/>
                </a:tc>
                <a:tc>
                  <a:txBody>
                    <a:bodyPr/>
                    <a:lstStyle/>
                    <a:p>
                      <a:pPr algn="ctr"/>
                      <a:r>
                        <a:rPr lang="en-US" dirty="0" smtClean="0"/>
                        <a:t>+1.31</a:t>
                      </a:r>
                      <a:endParaRPr lang="en-US" dirty="0"/>
                    </a:p>
                  </a:txBody>
                  <a:tcPr/>
                </a:tc>
                <a:tc>
                  <a:txBody>
                    <a:bodyPr/>
                    <a:lstStyle/>
                    <a:p>
                      <a:pPr algn="ctr"/>
                      <a:r>
                        <a:rPr lang="en-US" dirty="0" smtClean="0"/>
                        <a:t>.018</a:t>
                      </a:r>
                      <a:endParaRPr lang="en-US" dirty="0"/>
                    </a:p>
                  </a:txBody>
                  <a:tcPr/>
                </a:tc>
              </a:tr>
              <a:tr h="370840">
                <a:tc>
                  <a:txBody>
                    <a:bodyPr/>
                    <a:lstStyle/>
                    <a:p>
                      <a:r>
                        <a:rPr lang="en-US" dirty="0" smtClean="0"/>
                        <a:t>CDC Healthy Days (mental)</a:t>
                      </a:r>
                      <a:endParaRPr lang="en-US" dirty="0"/>
                    </a:p>
                  </a:txBody>
                  <a:tcPr/>
                </a:tc>
                <a:tc>
                  <a:txBody>
                    <a:bodyPr/>
                    <a:lstStyle/>
                    <a:p>
                      <a:pPr algn="ctr"/>
                      <a:r>
                        <a:rPr lang="en-US" dirty="0" smtClean="0"/>
                        <a:t>18.73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+.603</a:t>
                      </a:r>
                      <a:endParaRPr lang="en-US" dirty="0"/>
                    </a:p>
                  </a:txBody>
                  <a:tcPr/>
                </a:tc>
                <a:tc>
                  <a:txBody>
                    <a:bodyPr/>
                    <a:lstStyle/>
                    <a:p>
                      <a:pPr algn="ctr"/>
                      <a:r>
                        <a:rPr lang="en-US" dirty="0" smtClean="0"/>
                        <a:t>+2.08</a:t>
                      </a:r>
                      <a:endParaRPr lang="en-US" dirty="0"/>
                    </a:p>
                  </a:txBody>
                  <a:tcPr/>
                </a:tc>
                <a:tc>
                  <a:txBody>
                    <a:bodyPr/>
                    <a:lstStyle/>
                    <a:p>
                      <a:pPr algn="ctr"/>
                      <a:r>
                        <a:rPr lang="en-US" dirty="0" smtClean="0"/>
                        <a:t>.003</a:t>
                      </a:r>
                      <a:endParaRPr lang="en-US" dirty="0"/>
                    </a:p>
                  </a:txBody>
                  <a:tcPr/>
                </a:tc>
              </a:tr>
            </a:tbl>
          </a:graphicData>
        </a:graphic>
      </p:graphicFrame>
      <p:sp>
        <p:nvSpPr>
          <p:cNvPr id="8" name="Rectangle 7"/>
          <p:cNvSpPr/>
          <p:nvPr/>
        </p:nvSpPr>
        <p:spPr>
          <a:xfrm>
            <a:off x="533400" y="5181600"/>
            <a:ext cx="8305800" cy="341632"/>
          </a:xfrm>
          <a:prstGeom prst="rect">
            <a:avLst/>
          </a:prstGeom>
          <a:noFill/>
        </p:spPr>
        <p:txBody>
          <a:bodyPr wrap="square">
            <a:spAutoFit/>
          </a:bodyPr>
          <a:lstStyle/>
          <a:p>
            <a:pPr>
              <a:lnSpc>
                <a:spcPct val="90000"/>
              </a:lnSpc>
            </a:pPr>
            <a:r>
              <a:rPr lang="en-US" dirty="0" smtClean="0">
                <a:ea typeface="ＭＳ Ｐゴシック" charset="-128"/>
              </a:rPr>
              <a:t>SOURCE: Survey data.</a:t>
            </a:r>
            <a:endParaRPr lang="en-US" dirty="0" smtClean="0">
              <a:solidFill>
                <a:schemeClr val="tx1"/>
              </a:solidFill>
              <a:ea typeface="ＭＳ Ｐゴシック" charset="-128"/>
            </a:endParaRPr>
          </a:p>
        </p:txBody>
      </p:sp>
      <p:sp>
        <p:nvSpPr>
          <p:cNvPr id="9" name="Slide Number Placeholder 8"/>
          <p:cNvSpPr>
            <a:spLocks noGrp="1"/>
          </p:cNvSpPr>
          <p:nvPr>
            <p:ph type="sldNum" sz="quarter" idx="12"/>
          </p:nvPr>
        </p:nvSpPr>
        <p:spPr/>
        <p:txBody>
          <a:bodyPr/>
          <a:lstStyle/>
          <a:p>
            <a:fld id="{3F887A0A-33D7-4F5F-B18D-68F52CD1D2F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CC2977EE-35EC-4932-B739-FF09E7829B57}" type="slidenum">
              <a:rPr lang="en-US"/>
              <a:pPr/>
              <a:t>39</a:t>
            </a:fld>
            <a:endParaRPr lang="en-US"/>
          </a:p>
        </p:txBody>
      </p:sp>
      <p:sp>
        <p:nvSpPr>
          <p:cNvPr id="71683" name="Rectangle 2"/>
          <p:cNvSpPr>
            <a:spLocks noGrp="1" noChangeArrowheads="1"/>
          </p:cNvSpPr>
          <p:nvPr>
            <p:ph type="title"/>
          </p:nvPr>
        </p:nvSpPr>
        <p:spPr/>
        <p:txBody>
          <a:bodyPr/>
          <a:lstStyle/>
          <a:p>
            <a:pPr eaLnBrk="1" hangingPunct="1"/>
            <a:r>
              <a:rPr lang="en-US" dirty="0" smtClean="0">
                <a:latin typeface="Garamond" charset="0"/>
                <a:ea typeface="ＭＳ Ｐゴシック" charset="-128"/>
              </a:rPr>
              <a:t>Comparison to RAND</a:t>
            </a:r>
          </a:p>
        </p:txBody>
      </p:sp>
      <p:sp>
        <p:nvSpPr>
          <p:cNvPr id="71684" name="Rectangle 3"/>
          <p:cNvSpPr>
            <a:spLocks noGrp="1" noChangeArrowheads="1"/>
          </p:cNvSpPr>
          <p:nvPr>
            <p:ph type="body" idx="1"/>
          </p:nvPr>
        </p:nvSpPr>
        <p:spPr>
          <a:xfrm>
            <a:off x="457200" y="1371600"/>
            <a:ext cx="8458200" cy="4759325"/>
          </a:xfrm>
        </p:spPr>
        <p:txBody>
          <a:bodyPr>
            <a:normAutofit fontScale="92500" lnSpcReduction="10000"/>
          </a:bodyPr>
          <a:lstStyle/>
          <a:p>
            <a:pPr marL="514350" indent="-514350" eaLnBrk="1" hangingPunct="1">
              <a:lnSpc>
                <a:spcPct val="90000"/>
              </a:lnSpc>
            </a:pPr>
            <a:r>
              <a:rPr lang="en-US" dirty="0" smtClean="0">
                <a:latin typeface="Garamond" charset="0"/>
                <a:ea typeface="ＭＳ Ｐゴシック" charset="-128"/>
                <a:sym typeface="Wingdings" charset="2"/>
              </a:rPr>
              <a:t>Compare </a:t>
            </a:r>
            <a:r>
              <a:rPr lang="en-US" dirty="0" smtClean="0">
                <a:solidFill>
                  <a:schemeClr val="tx2"/>
                </a:solidFill>
                <a:latin typeface="Garamond" charset="0"/>
                <a:ea typeface="ＭＳ Ｐゴシック" charset="-128"/>
                <a:sym typeface="Wingdings" charset="2"/>
              </a:rPr>
              <a:t>Medicaid experiment </a:t>
            </a:r>
            <a:r>
              <a:rPr lang="en-US" dirty="0" smtClean="0">
                <a:latin typeface="Garamond" charset="0"/>
                <a:ea typeface="ＭＳ Ｐゴシック" charset="-128"/>
                <a:sym typeface="Wingdings" charset="2"/>
              </a:rPr>
              <a:t>(no ins  Medicaid) to RAND (least  most generous coverage) </a:t>
            </a:r>
          </a:p>
          <a:p>
            <a:pPr marL="514350" indent="-514350" eaLnBrk="1" hangingPunct="1">
              <a:lnSpc>
                <a:spcPct val="90000"/>
              </a:lnSpc>
            </a:pPr>
            <a:endParaRPr lang="en-US" sz="2000" dirty="0" smtClean="0">
              <a:latin typeface="Garamond" charset="0"/>
              <a:ea typeface="ＭＳ Ｐゴシック" charset="-128"/>
            </a:endParaRPr>
          </a:p>
          <a:p>
            <a:pPr marL="514350" indent="-514350" eaLnBrk="1" hangingPunct="1">
              <a:lnSpc>
                <a:spcPct val="90000"/>
              </a:lnSpc>
            </a:pPr>
            <a:r>
              <a:rPr lang="en-US" dirty="0" smtClean="0">
                <a:latin typeface="Garamond" charset="0"/>
                <a:ea typeface="ＭＳ Ｐゴシック" charset="-128"/>
              </a:rPr>
              <a:t>Increased health care use – smaller than expected?</a:t>
            </a:r>
          </a:p>
          <a:p>
            <a:pPr marL="841375" lvl="1" indent="-514350" eaLnBrk="1" hangingPunct="1">
              <a:lnSpc>
                <a:spcPct val="90000"/>
              </a:lnSpc>
            </a:pPr>
            <a:r>
              <a:rPr lang="en-US" dirty="0" smtClean="0">
                <a:solidFill>
                  <a:schemeClr val="tx2"/>
                </a:solidFill>
                <a:latin typeface="Garamond" charset="0"/>
                <a:sym typeface="Wingdings" charset="2"/>
              </a:rPr>
              <a:t>25% </a:t>
            </a:r>
            <a:r>
              <a:rPr lang="en-US" dirty="0" smtClean="0">
                <a:latin typeface="Garamond" charset="0"/>
                <a:sym typeface="Wingdings" charset="2"/>
              </a:rPr>
              <a:t>(</a:t>
            </a:r>
            <a:r>
              <a:rPr lang="en-US" dirty="0" err="1" smtClean="0">
                <a:latin typeface="Garamond" charset="0"/>
                <a:sym typeface="Wingdings" charset="2"/>
              </a:rPr>
              <a:t>vs</a:t>
            </a:r>
            <a:r>
              <a:rPr lang="en-US" dirty="0" smtClean="0">
                <a:latin typeface="Garamond" charset="0"/>
                <a:sym typeface="Wingdings" charset="2"/>
              </a:rPr>
              <a:t> 45%) increase in spending</a:t>
            </a:r>
          </a:p>
          <a:p>
            <a:pPr marL="841375" lvl="1" indent="-514350" eaLnBrk="1" hangingPunct="1">
              <a:lnSpc>
                <a:spcPct val="90000"/>
              </a:lnSpc>
            </a:pPr>
            <a:r>
              <a:rPr lang="en-US" dirty="0" smtClean="0">
                <a:solidFill>
                  <a:schemeClr val="tx2"/>
                </a:solidFill>
                <a:latin typeface="Garamond" charset="0"/>
                <a:sym typeface="Wingdings" charset="2"/>
              </a:rPr>
              <a:t>55%</a:t>
            </a:r>
            <a:r>
              <a:rPr lang="en-US" dirty="0" smtClean="0">
                <a:latin typeface="Garamond" charset="0"/>
                <a:sym typeface="Wingdings" charset="2"/>
              </a:rPr>
              <a:t> (vs. 75%) increase in number of outpatient visits</a:t>
            </a:r>
          </a:p>
          <a:p>
            <a:pPr marL="841375" lvl="1" indent="-514350" eaLnBrk="1" hangingPunct="1">
              <a:lnSpc>
                <a:spcPct val="90000"/>
              </a:lnSpc>
            </a:pPr>
            <a:r>
              <a:rPr lang="en-US" dirty="0" smtClean="0">
                <a:solidFill>
                  <a:schemeClr val="tx2"/>
                </a:solidFill>
                <a:latin typeface="Garamond" charset="0"/>
                <a:sym typeface="Wingdings" charset="2"/>
              </a:rPr>
              <a:t>30%</a:t>
            </a:r>
            <a:r>
              <a:rPr lang="en-US" dirty="0" smtClean="0">
                <a:latin typeface="Garamond" charset="0"/>
                <a:sym typeface="Wingdings" charset="2"/>
              </a:rPr>
              <a:t> (vs. 30%) increase in probability of hosp admission</a:t>
            </a:r>
          </a:p>
          <a:p>
            <a:pPr marL="1511300" lvl="3" indent="-514350" eaLnBrk="1" hangingPunct="1">
              <a:lnSpc>
                <a:spcPct val="90000"/>
              </a:lnSpc>
            </a:pPr>
            <a:endParaRPr lang="en-US" dirty="0" smtClean="0">
              <a:latin typeface="Garamond" charset="0"/>
            </a:endParaRPr>
          </a:p>
          <a:p>
            <a:pPr marL="514350" indent="-514350" eaLnBrk="1" hangingPunct="1">
              <a:lnSpc>
                <a:spcPct val="90000"/>
              </a:lnSpc>
            </a:pPr>
            <a:r>
              <a:rPr lang="en-US" dirty="0" smtClean="0">
                <a:latin typeface="Garamond" charset="0"/>
                <a:ea typeface="ＭＳ Ｐゴシック" charset="-128"/>
              </a:rPr>
              <a:t>Self reported health increase – bigger than expected?</a:t>
            </a:r>
          </a:p>
          <a:p>
            <a:pPr marL="841375" lvl="1" indent="-514350" eaLnBrk="1" hangingPunct="1">
              <a:lnSpc>
                <a:spcPct val="90000"/>
              </a:lnSpc>
            </a:pPr>
            <a:r>
              <a:rPr lang="en-US" dirty="0" smtClean="0">
                <a:latin typeface="Garamond" charset="0"/>
                <a:sym typeface="Wingdings" charset="2"/>
              </a:rPr>
              <a:t>RAND: no evidence of impact of insurance generosity on adult self-reported general health or mental health.</a:t>
            </a:r>
          </a:p>
          <a:p>
            <a:pPr marL="1193800" lvl="2" indent="-514350" eaLnBrk="1" hangingPunct="1">
              <a:lnSpc>
                <a:spcPct val="90000"/>
              </a:lnSpc>
            </a:pPr>
            <a:endParaRPr lang="en-US" dirty="0" smtClean="0">
              <a:latin typeface="Garamond" charset="0"/>
            </a:endParaRPr>
          </a:p>
          <a:p>
            <a:pPr marL="841375" lvl="1" indent="-514350" eaLnBrk="1" hangingPunct="1">
              <a:lnSpc>
                <a:spcPct val="90000"/>
              </a:lnSpc>
              <a:buNone/>
            </a:pPr>
            <a:endParaRPr lang="en-US" dirty="0" smtClean="0">
              <a:latin typeface="Garamond" charset="0"/>
            </a:endParaRPr>
          </a:p>
          <a:p>
            <a:pPr marL="841375" lvl="1" indent="-514350" eaLnBrk="1" hangingPunct="1">
              <a:lnSpc>
                <a:spcPct val="90000"/>
              </a:lnSpc>
            </a:pPr>
            <a:endParaRPr lang="en-US" dirty="0" smtClean="0">
              <a:latin typeface="Garamond"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200"/>
          </a:xfrm>
        </p:spPr>
        <p:txBody>
          <a:bodyPr>
            <a:noAutofit/>
          </a:bodyPr>
          <a:lstStyle/>
          <a:p>
            <a:r>
              <a:rPr lang="en-US" sz="3000" dirty="0" smtClean="0"/>
              <a:t>In 2008, Oregon Held a Health Insurance Lottery</a:t>
            </a:r>
            <a:endParaRPr lang="en-US" sz="3000"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50696"/>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2" cstate="print"/>
          <a:stretch>
            <a:fillRect/>
          </a:stretch>
        </p:blipFill>
        <p:spPr>
          <a:xfrm>
            <a:off x="4265827" y="5869696"/>
            <a:ext cx="687173" cy="835904"/>
          </a:xfrm>
          <a:prstGeom prst="rect">
            <a:avLst/>
          </a:prstGeom>
        </p:spPr>
      </p:pic>
      <p:sp>
        <p:nvSpPr>
          <p:cNvPr id="9" name="Rectangle 8"/>
          <p:cNvSpPr/>
          <p:nvPr/>
        </p:nvSpPr>
        <p:spPr>
          <a:xfrm>
            <a:off x="381000" y="1828801"/>
            <a:ext cx="8229600" cy="1902059"/>
          </a:xfrm>
          <a:prstGeom prst="rect">
            <a:avLst/>
          </a:prstGeom>
        </p:spPr>
        <p:txBody>
          <a:bodyPr wrap="square">
            <a:spAutoFit/>
          </a:bodyPr>
          <a:lstStyle/>
          <a:p>
            <a:pPr lvl="1">
              <a:lnSpc>
                <a:spcPct val="90000"/>
              </a:lnSpc>
            </a:pPr>
            <a:endParaRPr lang="en-US" sz="2400" dirty="0" smtClean="0">
              <a:latin typeface="Calibri" pitchFamily="34" charset="0"/>
            </a:endParaRPr>
          </a:p>
          <a:p>
            <a:pPr>
              <a:buFont typeface="Wingdings" pitchFamily="2" charset="2"/>
              <a:buChar char="§"/>
            </a:pPr>
            <a:r>
              <a:rPr lang="en-US" sz="2400" dirty="0" smtClean="0"/>
              <a:t>    Oregon’s Medicaid expansion program for poor adults</a:t>
            </a:r>
          </a:p>
          <a:p>
            <a:pPr lvl="1"/>
            <a:r>
              <a:rPr lang="en-US" sz="2400" dirty="0" smtClean="0"/>
              <a:t>-  Comprehensive coverage, minimal cost-sharing</a:t>
            </a:r>
          </a:p>
          <a:p>
            <a:pPr>
              <a:buFont typeface="Wingdings" pitchFamily="2" charset="2"/>
              <a:buChar char="§"/>
            </a:pPr>
            <a:r>
              <a:rPr lang="en-US" sz="2400" dirty="0" smtClean="0"/>
              <a:t>    Opened waiting list for 10,000 new slots in 2008</a:t>
            </a:r>
          </a:p>
          <a:p>
            <a:pPr>
              <a:buFont typeface="Wingdings" pitchFamily="2" charset="2"/>
              <a:buChar char="§"/>
            </a:pPr>
            <a:r>
              <a:rPr lang="en-US" sz="2400" dirty="0" smtClean="0"/>
              <a:t>    Randomly selected names for access to coverage</a:t>
            </a:r>
            <a:endParaRPr lang="en-US" sz="2400" dirty="0"/>
          </a:p>
        </p:txBody>
      </p:sp>
      <p:sp>
        <p:nvSpPr>
          <p:cNvPr id="10" name="Rectangle 9"/>
          <p:cNvSpPr/>
          <p:nvPr/>
        </p:nvSpPr>
        <p:spPr>
          <a:xfrm>
            <a:off x="457200" y="1524000"/>
            <a:ext cx="8305800" cy="424732"/>
          </a:xfrm>
          <a:prstGeom prst="rect">
            <a:avLst/>
          </a:prstGeom>
          <a:solidFill>
            <a:schemeClr val="accent1">
              <a:alpha val="48000"/>
            </a:schemeClr>
          </a:solidFill>
        </p:spPr>
        <p:txBody>
          <a:bodyPr wrap="square">
            <a:spAutoFit/>
          </a:bodyPr>
          <a:lstStyle/>
          <a:p>
            <a:pPr marL="0" lvl="1">
              <a:lnSpc>
                <a:spcPct val="90000"/>
              </a:lnSpc>
            </a:pPr>
            <a:r>
              <a:rPr lang="en-US" sz="2400" b="1" dirty="0" smtClean="0">
                <a:latin typeface="Calibri" pitchFamily="34" charset="0"/>
              </a:rPr>
              <a:t>Oregon Health Plan Standard</a:t>
            </a:r>
          </a:p>
        </p:txBody>
      </p:sp>
      <p:sp>
        <p:nvSpPr>
          <p:cNvPr id="8" name="Slide Number Placeholder 7"/>
          <p:cNvSpPr>
            <a:spLocks noGrp="1"/>
          </p:cNvSpPr>
          <p:nvPr>
            <p:ph type="sldNum" sz="quarter" idx="12"/>
          </p:nvPr>
        </p:nvSpPr>
        <p:spPr/>
        <p:txBody>
          <a:bodyPr/>
          <a:lstStyle/>
          <a:p>
            <a:fld id="{3F887A0A-33D7-4F5F-B18D-68F52CD1D2F3}" type="slidenum">
              <a:rPr lang="en-US" smtClean="0"/>
              <a:pPr/>
              <a:t>4</a:t>
            </a:fld>
            <a:endParaRPr lang="en-US" dirty="0"/>
          </a:p>
        </p:txBody>
      </p:sp>
      <p:sp>
        <p:nvSpPr>
          <p:cNvPr id="11" name="Rectangle 10"/>
          <p:cNvSpPr/>
          <p:nvPr/>
        </p:nvSpPr>
        <p:spPr>
          <a:xfrm>
            <a:off x="457200" y="3886200"/>
            <a:ext cx="8305800" cy="424732"/>
          </a:xfrm>
          <a:prstGeom prst="rect">
            <a:avLst/>
          </a:prstGeom>
          <a:solidFill>
            <a:schemeClr val="accent1">
              <a:alpha val="48000"/>
            </a:schemeClr>
          </a:solidFill>
        </p:spPr>
        <p:txBody>
          <a:bodyPr wrap="square">
            <a:spAutoFit/>
          </a:bodyPr>
          <a:lstStyle/>
          <a:p>
            <a:pPr marL="0" lvl="1">
              <a:lnSpc>
                <a:spcPct val="90000"/>
              </a:lnSpc>
            </a:pPr>
            <a:r>
              <a:rPr lang="en-US" sz="2400" b="1" dirty="0" smtClean="0">
                <a:latin typeface="Calibri" pitchFamily="34" charset="0"/>
              </a:rPr>
              <a:t>Study Design</a:t>
            </a:r>
          </a:p>
        </p:txBody>
      </p:sp>
      <p:sp>
        <p:nvSpPr>
          <p:cNvPr id="14" name="TextBox 13"/>
          <p:cNvSpPr txBox="1"/>
          <p:nvPr/>
        </p:nvSpPr>
        <p:spPr>
          <a:xfrm>
            <a:off x="381000" y="4419600"/>
            <a:ext cx="8305800" cy="1200329"/>
          </a:xfrm>
          <a:prstGeom prst="rect">
            <a:avLst/>
          </a:prstGeom>
          <a:noFill/>
        </p:spPr>
        <p:txBody>
          <a:bodyPr wrap="square" rtlCol="0">
            <a:spAutoFit/>
          </a:bodyPr>
          <a:lstStyle/>
          <a:p>
            <a:pPr>
              <a:buFont typeface="Wingdings" pitchFamily="2" charset="2"/>
              <a:buChar char="§"/>
            </a:pPr>
            <a:r>
              <a:rPr lang="en-US" sz="2400" dirty="0" smtClean="0"/>
              <a:t>    Evaluate the effects of public insurance using lottery as RCT</a:t>
            </a:r>
          </a:p>
          <a:p>
            <a:pPr>
              <a:buFont typeface="Wingdings" pitchFamily="2" charset="2"/>
              <a:buChar char="§"/>
            </a:pPr>
            <a:r>
              <a:rPr lang="en-US" sz="2400" dirty="0" smtClean="0"/>
              <a:t>    Massive data collection effort  </a:t>
            </a:r>
          </a:p>
          <a:p>
            <a:pPr>
              <a:buFont typeface="Wingdings" pitchFamily="2" charset="2"/>
              <a:buChar char="§"/>
            </a:pPr>
            <a:r>
              <a:rPr lang="en-US" sz="2400" dirty="0" smtClean="0"/>
              <a:t>    Answers specific to context, but some broader lessons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999"/>
            <a:ext cx="7772400" cy="609601"/>
          </a:xfrm>
        </p:spPr>
        <p:txBody>
          <a:bodyPr>
            <a:normAutofit/>
          </a:bodyPr>
          <a:lstStyle/>
          <a:p>
            <a:r>
              <a:rPr lang="en-US" sz="3400" dirty="0" smtClean="0"/>
              <a:t>Overview of Approach</a:t>
            </a:r>
            <a:endParaRPr lang="en-US" sz="3400"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3246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191000" y="5945896"/>
            <a:ext cx="687173" cy="835904"/>
          </a:xfrm>
          <a:prstGeom prst="rect">
            <a:avLst/>
          </a:prstGeom>
        </p:spPr>
      </p:pic>
      <p:sp>
        <p:nvSpPr>
          <p:cNvPr id="8" name="Rectangle 7"/>
          <p:cNvSpPr/>
          <p:nvPr/>
        </p:nvSpPr>
        <p:spPr>
          <a:xfrm>
            <a:off x="533400" y="1447801"/>
            <a:ext cx="8001000" cy="4524315"/>
          </a:xfrm>
          <a:prstGeom prst="rect">
            <a:avLst/>
          </a:prstGeom>
        </p:spPr>
        <p:txBody>
          <a:bodyPr wrap="square">
            <a:spAutoFit/>
          </a:bodyPr>
          <a:lstStyle/>
          <a:p>
            <a:pPr marL="457200" indent="-457200">
              <a:buAutoNum type="arabicPeriod"/>
            </a:pPr>
            <a:r>
              <a:rPr lang="en-US" sz="2400" u="sng" dirty="0" smtClean="0"/>
              <a:t>Experimental Design</a:t>
            </a:r>
            <a:r>
              <a:rPr lang="en-US" sz="2400" dirty="0" smtClean="0"/>
              <a:t>.  Evaluate the effects </a:t>
            </a:r>
            <a:r>
              <a:rPr lang="en-US" sz="2400" dirty="0"/>
              <a:t>of public HI on utilization, health, </a:t>
            </a:r>
            <a:r>
              <a:rPr lang="en-US" sz="2400" dirty="0" smtClean="0"/>
              <a:t>&amp; other outcomes </a:t>
            </a:r>
            <a:r>
              <a:rPr lang="en-US" sz="2400" dirty="0"/>
              <a:t>using lottery as </a:t>
            </a:r>
            <a:r>
              <a:rPr lang="en-US" sz="2400" dirty="0" smtClean="0"/>
              <a:t>RCT.</a:t>
            </a:r>
          </a:p>
          <a:p>
            <a:pPr marL="457200" indent="-457200">
              <a:buAutoNum type="arabicPeriod"/>
            </a:pPr>
            <a:endParaRPr lang="en-US" sz="1200" dirty="0"/>
          </a:p>
          <a:p>
            <a:pPr marL="457200" indent="-457200">
              <a:buAutoNum type="arabicPeriod"/>
            </a:pPr>
            <a:r>
              <a:rPr lang="en-US" sz="2400" dirty="0" smtClean="0"/>
              <a:t>Use an intent-to-treat (ITT) approach to account for the imperfect “take-up” into coverage.   This means </a:t>
            </a:r>
            <a:r>
              <a:rPr lang="en-US" sz="2400" u="sng" dirty="0" smtClean="0"/>
              <a:t>we compare based on </a:t>
            </a:r>
            <a:r>
              <a:rPr lang="en-US" sz="2400" i="1" u="sng" dirty="0" smtClean="0"/>
              <a:t>selection</a:t>
            </a:r>
            <a:r>
              <a:rPr lang="en-US" sz="2400" u="sng" dirty="0" smtClean="0"/>
              <a:t>, not insured </a:t>
            </a:r>
            <a:r>
              <a:rPr lang="en-US" sz="2400" u="sng" dirty="0" err="1" smtClean="0"/>
              <a:t>vs</a:t>
            </a:r>
            <a:r>
              <a:rPr lang="en-US" sz="2400" u="sng" dirty="0" smtClean="0"/>
              <a:t> uninsured</a:t>
            </a:r>
            <a:r>
              <a:rPr lang="en-US" sz="2400" dirty="0" smtClean="0"/>
              <a:t>.  </a:t>
            </a:r>
          </a:p>
          <a:p>
            <a:pPr marL="457200" indent="-457200">
              <a:buAutoNum type="arabicPeriod"/>
            </a:pPr>
            <a:endParaRPr lang="en-US" sz="2400" dirty="0" smtClean="0"/>
          </a:p>
          <a:p>
            <a:pPr marL="457200" indent="-457200">
              <a:buAutoNum type="arabicPeriod"/>
            </a:pPr>
            <a:r>
              <a:rPr lang="en-US" sz="2400" dirty="0" smtClean="0"/>
              <a:t>Compare outcomes between selected and non-selected individuals over time.</a:t>
            </a:r>
          </a:p>
          <a:p>
            <a:pPr marL="457200" indent="-457200">
              <a:buAutoNum type="arabicPeriod"/>
            </a:pPr>
            <a:endParaRPr lang="en-US" sz="1200" dirty="0" smtClean="0"/>
          </a:p>
          <a:p>
            <a:pPr marL="457200" indent="-457200">
              <a:buAutoNum type="arabicPeriod"/>
            </a:pPr>
            <a:r>
              <a:rPr lang="en-US" sz="2400" dirty="0" smtClean="0"/>
              <a:t>Extrapolate the actual effect of insurance coverage (similar to treatment on the treated, or </a:t>
            </a:r>
            <a:r>
              <a:rPr lang="en-US" sz="2400" dirty="0" err="1" smtClean="0"/>
              <a:t>ToT</a:t>
            </a:r>
            <a:r>
              <a:rPr lang="en-US" sz="2400" dirty="0" smtClean="0"/>
              <a:t>) from the ITT model to estimate the total effects of gaining insurance.  </a:t>
            </a:r>
          </a:p>
        </p:txBody>
      </p:sp>
      <p:sp>
        <p:nvSpPr>
          <p:cNvPr id="9" name="Slide Number Placeholder 8"/>
          <p:cNvSpPr>
            <a:spLocks noGrp="1"/>
          </p:cNvSpPr>
          <p:nvPr>
            <p:ph type="sldNum" sz="quarter" idx="12"/>
          </p:nvPr>
        </p:nvSpPr>
        <p:spPr/>
        <p:txBody>
          <a:bodyPr/>
          <a:lstStyle/>
          <a:p>
            <a:fld id="{3F887A0A-33D7-4F5F-B18D-68F52CD1D2F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Expected Change in 1 Year</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9" name="Rectangle 8"/>
          <p:cNvSpPr/>
          <p:nvPr/>
        </p:nvSpPr>
        <p:spPr>
          <a:xfrm>
            <a:off x="381000" y="1524000"/>
            <a:ext cx="8382000" cy="4154984"/>
          </a:xfrm>
          <a:prstGeom prst="rect">
            <a:avLst/>
          </a:prstGeom>
        </p:spPr>
        <p:txBody>
          <a:bodyPr wrap="square">
            <a:spAutoFit/>
          </a:bodyPr>
          <a:lstStyle/>
          <a:p>
            <a:r>
              <a:rPr lang="en-US" sz="2400" dirty="0" smtClean="0"/>
              <a:t>This analysis used MAIL SURVEY &amp; ADMINISTRATIVE DATA to assess one-year findings within several domains:</a:t>
            </a:r>
          </a:p>
          <a:p>
            <a:pPr lvl="1"/>
            <a:endParaRPr lang="en-US" sz="2400" dirty="0"/>
          </a:p>
          <a:p>
            <a:r>
              <a:rPr lang="en-US" sz="2400" b="1" u="sng" dirty="0" smtClean="0"/>
              <a:t>Access &amp; Use of Care</a:t>
            </a:r>
          </a:p>
          <a:p>
            <a:pPr lvl="1"/>
            <a:r>
              <a:rPr lang="en-US" sz="2400" i="1" dirty="0" smtClean="0"/>
              <a:t>Is access to care improved?  Do the insured use more care? Is there a shift in the types of care being used? </a:t>
            </a:r>
          </a:p>
          <a:p>
            <a:r>
              <a:rPr lang="en-US" sz="2400" b="1" u="sng" dirty="0" smtClean="0"/>
              <a:t>Financial Strain</a:t>
            </a:r>
          </a:p>
          <a:p>
            <a:pPr lvl="1"/>
            <a:r>
              <a:rPr lang="en-US" sz="2400" i="1" dirty="0" smtClean="0"/>
              <a:t>How much does insurance protect against financial strain?  What are the financial implications?  </a:t>
            </a:r>
          </a:p>
          <a:p>
            <a:r>
              <a:rPr lang="en-US" sz="2400" b="1" u="sng" dirty="0" smtClean="0"/>
              <a:t>Health</a:t>
            </a:r>
          </a:p>
          <a:p>
            <a:pPr lvl="1"/>
            <a:r>
              <a:rPr lang="en-US" sz="2400" i="1" dirty="0" smtClean="0"/>
              <a:t>What are the short-term impacts on physical &amp; mental health?</a:t>
            </a:r>
            <a:endParaRPr lang="en-US" sz="2400" dirty="0" smtClean="0"/>
          </a:p>
        </p:txBody>
      </p:sp>
      <p:sp>
        <p:nvSpPr>
          <p:cNvPr id="8" name="Slide Number Placeholder 7"/>
          <p:cNvSpPr>
            <a:spLocks noGrp="1"/>
          </p:cNvSpPr>
          <p:nvPr>
            <p:ph type="sldNum" sz="quarter" idx="12"/>
          </p:nvPr>
        </p:nvSpPr>
        <p:spPr/>
        <p:txBody>
          <a:bodyPr/>
          <a:lstStyle/>
          <a:p>
            <a:fld id="{3F887A0A-33D7-4F5F-B18D-68F52CD1D2F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Closer Look: Mail Survey Data</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8" name="Rectangle 7"/>
          <p:cNvSpPr/>
          <p:nvPr/>
        </p:nvSpPr>
        <p:spPr>
          <a:xfrm>
            <a:off x="533400" y="1442621"/>
            <a:ext cx="8001000" cy="5262979"/>
          </a:xfrm>
          <a:prstGeom prst="rect">
            <a:avLst/>
          </a:prstGeom>
        </p:spPr>
        <p:txBody>
          <a:bodyPr wrap="square">
            <a:spAutoFit/>
          </a:bodyPr>
          <a:lstStyle/>
          <a:p>
            <a:pPr marL="457200" indent="-457200"/>
            <a:r>
              <a:rPr lang="en-US" sz="2400" b="1" u="sng" dirty="0" smtClean="0"/>
              <a:t>Fielding Protocol </a:t>
            </a:r>
          </a:p>
          <a:p>
            <a:pPr marL="914400" lvl="1" indent="-457200">
              <a:buFont typeface="Wingdings" pitchFamily="2" charset="2"/>
              <a:buChar char="§"/>
            </a:pPr>
            <a:r>
              <a:rPr lang="en-US" sz="2400" dirty="0" smtClean="0"/>
              <a:t>~70,000 people, surveyed at baseline &amp; 12 months later</a:t>
            </a:r>
          </a:p>
          <a:p>
            <a:pPr marL="914400" lvl="1" indent="-457200">
              <a:buFont typeface="Wingdings" pitchFamily="2" charset="2"/>
              <a:buChar char="§"/>
            </a:pPr>
            <a:r>
              <a:rPr lang="en-US" sz="2400" dirty="0" smtClean="0"/>
              <a:t>Basic protocol: Three-stage mail survey protocol, English/Spanish</a:t>
            </a:r>
          </a:p>
          <a:p>
            <a:pPr marL="914400" lvl="1" indent="-457200">
              <a:buFont typeface="Wingdings" pitchFamily="2" charset="2"/>
              <a:buChar char="§"/>
            </a:pPr>
            <a:r>
              <a:rPr lang="en-US" sz="2400" dirty="0" smtClean="0"/>
              <a:t>Intensive protocol on a 30% subsample included additional tracking, mailings, phone attempts</a:t>
            </a:r>
          </a:p>
          <a:p>
            <a:pPr marL="1371600" lvl="2" indent="-457200"/>
            <a:r>
              <a:rPr lang="en-US" sz="2400" dirty="0" smtClean="0"/>
              <a:t>-   Done to adjust for non-response bias</a:t>
            </a:r>
            <a:endParaRPr lang="en-US" sz="2400" dirty="0"/>
          </a:p>
          <a:p>
            <a:pPr marL="457200" indent="-457200"/>
            <a:r>
              <a:rPr lang="en-US" sz="2400" b="1" u="sng" dirty="0" smtClean="0"/>
              <a:t>Response Rate</a:t>
            </a:r>
          </a:p>
          <a:p>
            <a:pPr marL="914400" lvl="1" indent="-457200">
              <a:buFont typeface="Wingdings" pitchFamily="2" charset="2"/>
              <a:buChar char="§"/>
            </a:pPr>
            <a:r>
              <a:rPr lang="en-US" sz="2400" b="1" dirty="0" smtClean="0"/>
              <a:t>Weighted response rate=50%</a:t>
            </a:r>
          </a:p>
          <a:p>
            <a:pPr marL="914400" lvl="1" indent="-457200">
              <a:buFont typeface="Wingdings" pitchFamily="2" charset="2"/>
              <a:buChar char="§"/>
            </a:pPr>
            <a:r>
              <a:rPr lang="en-US" sz="2400" dirty="0" smtClean="0"/>
              <a:t>Non-response bias always possible, but response rate and pre-randomization measures were balanced between treatment &amp; control</a:t>
            </a:r>
          </a:p>
          <a:p>
            <a:pPr marL="457200" indent="-457200"/>
            <a:endParaRPr lang="en-US" sz="2400" b="1" dirty="0"/>
          </a:p>
          <a:p>
            <a:endParaRPr lang="en-US" sz="2400" dirty="0" smtClean="0"/>
          </a:p>
        </p:txBody>
      </p:sp>
      <p:sp>
        <p:nvSpPr>
          <p:cNvPr id="9" name="Slide Number Placeholder 8"/>
          <p:cNvSpPr>
            <a:spLocks noGrp="1"/>
          </p:cNvSpPr>
          <p:nvPr>
            <p:ph type="sldNum" sz="quarter" idx="12"/>
          </p:nvPr>
        </p:nvSpPr>
        <p:spPr/>
        <p:txBody>
          <a:bodyPr/>
          <a:lstStyle/>
          <a:p>
            <a:fld id="{3F887A0A-33D7-4F5F-B18D-68F52CD1D2F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08025"/>
          </a:xfrm>
        </p:spPr>
        <p:txBody>
          <a:bodyPr>
            <a:noAutofit/>
          </a:bodyPr>
          <a:lstStyle/>
          <a:p>
            <a:r>
              <a:rPr lang="en-US" dirty="0" smtClean="0"/>
              <a:t>Closer Look: Administrative Data</a:t>
            </a:r>
            <a:endParaRPr lang="en-US" dirty="0"/>
          </a:p>
        </p:txBody>
      </p:sp>
      <p:sp>
        <p:nvSpPr>
          <p:cNvPr id="4" name="Rectangle 3"/>
          <p:cNvSpPr/>
          <p:nvPr/>
        </p:nvSpPr>
        <p:spPr>
          <a:xfrm>
            <a:off x="0" y="10668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6248400"/>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descr="OHS_Logo_3.jpg"/>
          <p:cNvPicPr>
            <a:picLocks noChangeAspect="1"/>
          </p:cNvPicPr>
          <p:nvPr/>
        </p:nvPicPr>
        <p:blipFill>
          <a:blip r:embed="rId3" cstate="print"/>
          <a:stretch>
            <a:fillRect/>
          </a:stretch>
        </p:blipFill>
        <p:spPr>
          <a:xfrm>
            <a:off x="4265827" y="5867400"/>
            <a:ext cx="687173" cy="835904"/>
          </a:xfrm>
          <a:prstGeom prst="rect">
            <a:avLst/>
          </a:prstGeom>
        </p:spPr>
      </p:pic>
      <p:sp>
        <p:nvSpPr>
          <p:cNvPr id="8" name="Rectangle 7"/>
          <p:cNvSpPr/>
          <p:nvPr/>
        </p:nvSpPr>
        <p:spPr>
          <a:xfrm>
            <a:off x="533400" y="1295400"/>
            <a:ext cx="8001000" cy="4893647"/>
          </a:xfrm>
          <a:prstGeom prst="rect">
            <a:avLst/>
          </a:prstGeom>
        </p:spPr>
        <p:txBody>
          <a:bodyPr wrap="square">
            <a:spAutoFit/>
          </a:bodyPr>
          <a:lstStyle/>
          <a:p>
            <a:pPr marL="457200" indent="-457200"/>
            <a:r>
              <a:rPr lang="en-US" sz="2400" b="1" u="sng" dirty="0" smtClean="0"/>
              <a:t>Medicaid records</a:t>
            </a:r>
          </a:p>
          <a:p>
            <a:pPr marL="914400" lvl="1" indent="-457200">
              <a:buFont typeface="Wingdings" pitchFamily="2" charset="2"/>
              <a:buChar char="§"/>
            </a:pPr>
            <a:r>
              <a:rPr lang="en-US" sz="2400" dirty="0" smtClean="0"/>
              <a:t>Pre-randomization demographics from list </a:t>
            </a:r>
          </a:p>
          <a:p>
            <a:pPr marL="914400" lvl="1" indent="-457200">
              <a:buFont typeface="Wingdings" pitchFamily="2" charset="2"/>
              <a:buChar char="§"/>
            </a:pPr>
            <a:r>
              <a:rPr lang="en-US" sz="2400" dirty="0" smtClean="0"/>
              <a:t>Enrollment records to assess “first stage” (how many of the selected got insurance coverage)</a:t>
            </a:r>
          </a:p>
          <a:p>
            <a:pPr marL="457200" indent="-457200"/>
            <a:r>
              <a:rPr lang="en-US" sz="2400" b="1" u="sng" dirty="0" smtClean="0"/>
              <a:t>Hospital Discharge Data</a:t>
            </a:r>
          </a:p>
          <a:p>
            <a:pPr marL="914400" lvl="1" indent="-457200">
              <a:buFont typeface="Wingdings" pitchFamily="2" charset="2"/>
              <a:buChar char="§"/>
            </a:pPr>
            <a:r>
              <a:rPr lang="en-US" sz="2400" dirty="0" smtClean="0"/>
              <a:t>Probabilistically matched to list, de-identified at OHPR </a:t>
            </a:r>
          </a:p>
          <a:p>
            <a:pPr marL="914400" lvl="1" indent="-457200">
              <a:buFont typeface="Wingdings" pitchFamily="2" charset="2"/>
              <a:buChar char="§"/>
            </a:pPr>
            <a:r>
              <a:rPr lang="en-US" sz="2400" dirty="0" smtClean="0"/>
              <a:t>Includes dates and source of admissions, diagnoses, procedures, length of stay, hospital identifier</a:t>
            </a:r>
          </a:p>
          <a:p>
            <a:pPr marL="914400" lvl="1" indent="-457200">
              <a:buFont typeface="Wingdings" pitchFamily="2" charset="2"/>
              <a:buChar char="§"/>
            </a:pPr>
            <a:r>
              <a:rPr lang="en-US" sz="2400" dirty="0" smtClean="0"/>
              <a:t>Includes years before and after randomization</a:t>
            </a:r>
          </a:p>
          <a:p>
            <a:pPr marL="457200" indent="-457200"/>
            <a:r>
              <a:rPr lang="en-US" sz="2400" b="1" u="sng" dirty="0" smtClean="0"/>
              <a:t>Other Data</a:t>
            </a:r>
          </a:p>
          <a:p>
            <a:pPr marL="914400" lvl="1" indent="-457200">
              <a:buFont typeface="Wingdings" pitchFamily="2" charset="2"/>
              <a:buChar char="§"/>
            </a:pPr>
            <a:r>
              <a:rPr lang="en-US" sz="2400" dirty="0" smtClean="0"/>
              <a:t>Mortality data from Oregon death records</a:t>
            </a:r>
          </a:p>
          <a:p>
            <a:pPr marL="914400" lvl="1" indent="-457200">
              <a:buFont typeface="Wingdings" pitchFamily="2" charset="2"/>
              <a:buChar char="§"/>
            </a:pPr>
            <a:r>
              <a:rPr lang="en-US" sz="2400" dirty="0" smtClean="0"/>
              <a:t>Credit report data, probabilistically matched and de-identified for analysis</a:t>
            </a:r>
          </a:p>
        </p:txBody>
      </p:sp>
      <p:sp>
        <p:nvSpPr>
          <p:cNvPr id="9" name="Slide Number Placeholder 8"/>
          <p:cNvSpPr>
            <a:spLocks noGrp="1"/>
          </p:cNvSpPr>
          <p:nvPr>
            <p:ph type="sldNum" sz="quarter" idx="12"/>
          </p:nvPr>
        </p:nvSpPr>
        <p:spPr/>
        <p:txBody>
          <a:bodyPr/>
          <a:lstStyle/>
          <a:p>
            <a:fld id="{3F887A0A-33D7-4F5F-B18D-68F52CD1D2F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868362"/>
          </a:xfrm>
        </p:spPr>
        <p:txBody>
          <a:bodyPr/>
          <a:lstStyle/>
          <a:p>
            <a:r>
              <a:rPr lang="en-US" dirty="0" smtClean="0">
                <a:ea typeface="ＭＳ Ｐゴシック" charset="-128"/>
              </a:rPr>
              <a:t>Study Population</a:t>
            </a:r>
          </a:p>
        </p:txBody>
      </p:sp>
      <p:pic>
        <p:nvPicPr>
          <p:cNvPr id="5" name="Content Placeholder 4" descr="Slide1_Horizontal.png"/>
          <p:cNvPicPr>
            <a:picLocks noGrp="1" noChangeAspect="1"/>
          </p:cNvPicPr>
          <p:nvPr>
            <p:ph idx="1"/>
          </p:nvPr>
        </p:nvPicPr>
        <p:blipFill>
          <a:blip r:embed="rId3" cstate="print"/>
          <a:srcRect l="1900" t="5334" r="1000" b="5334"/>
          <a:stretch>
            <a:fillRect/>
          </a:stretch>
        </p:blipFill>
        <p:spPr>
          <a:xfrm>
            <a:off x="425450" y="1038225"/>
            <a:ext cx="8434388" cy="5819775"/>
          </a:xfrm>
          <a:solidFill>
            <a:schemeClr val="accent3"/>
          </a:solidFill>
        </p:spPr>
      </p:pic>
      <p:sp>
        <p:nvSpPr>
          <p:cNvPr id="53252" name="Slide Number Placeholder 3"/>
          <p:cNvSpPr>
            <a:spLocks noGrp="1"/>
          </p:cNvSpPr>
          <p:nvPr>
            <p:ph type="sldNum" sz="quarter" idx="12"/>
          </p:nvPr>
        </p:nvSpPr>
        <p:spPr>
          <a:noFill/>
        </p:spPr>
        <p:txBody>
          <a:bodyPr/>
          <a:lstStyle/>
          <a:p>
            <a:fld id="{CE27014F-1C80-42FB-8810-D75600EED774}" type="slidenum">
              <a:rPr lang="en-US"/>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5745</TotalTime>
  <Words>3397</Words>
  <Application>Microsoft Office PowerPoint</Application>
  <PresentationFormat>On-screen Show (4:3)</PresentationFormat>
  <Paragraphs>552</Paragraphs>
  <Slides>39</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Worksheet</vt:lpstr>
      <vt:lpstr>Equation</vt:lpstr>
      <vt:lpstr>Slide 1</vt:lpstr>
      <vt:lpstr>The Question – To Expand or Not to Expand?</vt:lpstr>
      <vt:lpstr>Why Another Study?</vt:lpstr>
      <vt:lpstr>In 2008, Oregon Held a Health Insurance Lottery</vt:lpstr>
      <vt:lpstr>Overview of Approach</vt:lpstr>
      <vt:lpstr>Expected Change in 1 Year</vt:lpstr>
      <vt:lpstr>Closer Look: Mail Survey Data</vt:lpstr>
      <vt:lpstr>Closer Look: Administrative Data</vt:lpstr>
      <vt:lpstr>Study Population</vt:lpstr>
      <vt:lpstr>Results</vt:lpstr>
      <vt:lpstr>Access &amp; Use of Care</vt:lpstr>
      <vt:lpstr>A Closer Look at Prevention and Quality</vt:lpstr>
      <vt:lpstr>Slide 13</vt:lpstr>
      <vt:lpstr>Slide 14</vt:lpstr>
      <vt:lpstr>Peace of Mind</vt:lpstr>
      <vt:lpstr>Slide 16</vt:lpstr>
      <vt:lpstr>Discussion</vt:lpstr>
      <vt:lpstr>Did We Learn Anything New?</vt:lpstr>
      <vt:lpstr>Broader Policy Lessons</vt:lpstr>
      <vt:lpstr>Slide 20</vt:lpstr>
      <vt:lpstr>Slide 21</vt:lpstr>
      <vt:lpstr>Types of Data</vt:lpstr>
      <vt:lpstr>Sample</vt:lpstr>
      <vt:lpstr>Sample Characteristics</vt:lpstr>
      <vt:lpstr>Study Population</vt:lpstr>
      <vt:lpstr>Empirical Framework</vt:lpstr>
      <vt:lpstr>Assumptions</vt:lpstr>
      <vt:lpstr>Empirical Framework: Reduced Form</vt:lpstr>
      <vt:lpstr>Empirical Framework: IV Estimation</vt:lpstr>
      <vt:lpstr>Effects of Lottery on Coverage (1st Stage)</vt:lpstr>
      <vt:lpstr>Inference Over Multiple Outcomes</vt:lpstr>
      <vt:lpstr>Results: Access &amp; Use of Care</vt:lpstr>
      <vt:lpstr>Results: Access &amp; Use of Care</vt:lpstr>
      <vt:lpstr>Results: Access &amp; Use of Care</vt:lpstr>
      <vt:lpstr>Total Use By Condition</vt:lpstr>
      <vt:lpstr>Slide 36</vt:lpstr>
      <vt:lpstr>Slide 37</vt:lpstr>
      <vt:lpstr>Slide 38</vt:lpstr>
      <vt:lpstr>Comparison to RAND</vt:lpstr>
    </vt:vector>
  </TitlesOfParts>
  <Company>Providence Health &amp;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Heidi Allen</dc:title>
  <dc:creator>p338491</dc:creator>
  <cp:lastModifiedBy>bnguyen</cp:lastModifiedBy>
  <cp:revision>254</cp:revision>
  <dcterms:created xsi:type="dcterms:W3CDTF">2012-01-20T00:58:49Z</dcterms:created>
  <dcterms:modified xsi:type="dcterms:W3CDTF">2012-10-22T17:48:38Z</dcterms:modified>
</cp:coreProperties>
</file>