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330" r:id="rId2"/>
    <p:sldId id="277" r:id="rId3"/>
    <p:sldId id="278" r:id="rId4"/>
    <p:sldId id="280" r:id="rId5"/>
    <p:sldId id="281" r:id="rId6"/>
    <p:sldId id="286" r:id="rId7"/>
    <p:sldId id="283" r:id="rId8"/>
    <p:sldId id="284" r:id="rId9"/>
    <p:sldId id="322" r:id="rId10"/>
    <p:sldId id="289" r:id="rId11"/>
    <p:sldId id="294" r:id="rId12"/>
    <p:sldId id="337" r:id="rId13"/>
    <p:sldId id="297" r:id="rId14"/>
    <p:sldId id="299" r:id="rId15"/>
    <p:sldId id="336" r:id="rId16"/>
    <p:sldId id="300" r:id="rId17"/>
    <p:sldId id="301" r:id="rId18"/>
    <p:sldId id="334" r:id="rId19"/>
    <p:sldId id="303" r:id="rId20"/>
    <p:sldId id="30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475" autoAdjust="0"/>
    <p:restoredTop sz="94660"/>
  </p:normalViewPr>
  <p:slideViewPr>
    <p:cSldViewPr>
      <p:cViewPr varScale="1">
        <p:scale>
          <a:sx n="82" d="100"/>
          <a:sy n="82" d="100"/>
        </p:scale>
        <p:origin x="-104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10"/>
    </p:cViewPr>
  </p:sorterViewPr>
  <p:notesViewPr>
    <p:cSldViewPr>
      <p:cViewPr>
        <p:scale>
          <a:sx n="64" d="100"/>
          <a:sy n="64" d="100"/>
        </p:scale>
        <p:origin x="-1650"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2DE3691-48A5-4407-BD23-033B2B988163}" type="datetimeFigureOut">
              <a:rPr lang="en-US" smtClean="0"/>
              <a:pPr/>
              <a:t>10/26/2012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C6E8388-6ABF-459C-B9F9-C721EBDC4773}" type="slidenum">
              <a:rPr lang="en-US" smtClean="0"/>
              <a:pPr/>
              <a:t>‹#›</a:t>
            </a:fld>
            <a:endParaRPr lang="en-US"/>
          </a:p>
        </p:txBody>
      </p:sp>
    </p:spTree>
    <p:extLst>
      <p:ext uri="{BB962C8B-B14F-4D97-AF65-F5344CB8AC3E}">
        <p14:creationId xmlns="" xmlns:p14="http://schemas.microsoft.com/office/powerpoint/2010/main" val="37791726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EB975E-C217-4CFC-A916-8569D390486E}" type="datetimeFigureOut">
              <a:rPr lang="en-US" smtClean="0"/>
              <a:pPr/>
              <a:t>10/26/2012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59A70F-3E6B-4682-94CD-48FD8161E2AC}" type="slidenum">
              <a:rPr lang="en-US" smtClean="0"/>
              <a:pPr/>
              <a:t>‹#›</a:t>
            </a:fld>
            <a:endParaRPr lang="en-US"/>
          </a:p>
        </p:txBody>
      </p:sp>
    </p:spTree>
    <p:extLst>
      <p:ext uri="{BB962C8B-B14F-4D97-AF65-F5344CB8AC3E}">
        <p14:creationId xmlns="" xmlns:p14="http://schemas.microsoft.com/office/powerpoint/2010/main" val="3159216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Collaborative effort between Harvard, MIT, NBER, CORE, state of Oregon, and with the help of expert consultants.</a:t>
            </a:r>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$3,156 control</a:t>
            </a:r>
            <a:r>
              <a:rPr lang="en-US" baseline="0" dirty="0" smtClean="0"/>
              <a:t> mean spending</a:t>
            </a:r>
            <a:endParaRPr lang="en-US" dirty="0" smtClean="0"/>
          </a:p>
          <a:p>
            <a:r>
              <a:rPr lang="en-US" dirty="0" smtClean="0"/>
              <a:t>Gaining insurance</a:t>
            </a:r>
            <a:r>
              <a:rPr lang="en-US" baseline="0" dirty="0" smtClean="0"/>
              <a:t> led to better access to care and higher satisfaction with care for those who got it. It also led to increased adherence to recommended preventative care. It also increased the probability of a hospital admission, primarily driven by non-ED admissions, primarily heart-disease related.</a:t>
            </a:r>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76BA0F-0DFB-4CEE-A510-FF086E0A7DFD}" type="slidenum">
              <a:rPr lang="en-US" smtClean="0"/>
              <a:pPr/>
              <a:t>12</a:t>
            </a:fld>
            <a:endParaRPr lang="en-US"/>
          </a:p>
        </p:txBody>
      </p:sp>
    </p:spTree>
    <p:extLst>
      <p:ext uri="{BB962C8B-B14F-4D97-AF65-F5344CB8AC3E}">
        <p14:creationId xmlns="" xmlns:p14="http://schemas.microsoft.com/office/powerpoint/2010/main" val="878119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decrease in medical-related</a:t>
            </a:r>
            <a:r>
              <a:rPr lang="en-US" baseline="0" dirty="0" smtClean="0"/>
              <a:t> bankruptcy, which we wouldn’t expect anyway.   Important implications for patients and providers</a:t>
            </a:r>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means that previous estimates have</a:t>
            </a:r>
            <a:r>
              <a:rPr lang="en-US" baseline="0" dirty="0" smtClean="0"/>
              <a:t> underestimated the cost-effectiveness of health insurance.</a:t>
            </a:r>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18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Mandate may reach a different population –</a:t>
            </a:r>
            <a:r>
              <a:rPr lang="en-US" baseline="0" dirty="0" smtClean="0"/>
              <a:t> but we can assume imperfect take-up because it doesn’t reach this population. </a:t>
            </a:r>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Impact</a:t>
            </a:r>
            <a:r>
              <a:rPr lang="en-US" baseline="0" dirty="0" smtClean="0"/>
              <a:t> of Medicaid may be attenuated (or potentially non-existent) if public health clinics and uncompensated care allow low-income individuals to consume de facto free medical care similar to the insured. It would also be attenuated if – as if often claimed – Medicaid itself is not particular “good” insurance. </a:t>
            </a:r>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IOM review of evidence – suggestive, but much</a:t>
            </a:r>
            <a:r>
              <a:rPr lang="en-US" baseline="0" dirty="0" smtClean="0"/>
              <a:t> uncertainty.  </a:t>
            </a:r>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Analysis relies on random assignment</a:t>
            </a:r>
            <a:r>
              <a:rPr lang="en-US" baseline="0" dirty="0" smtClean="0"/>
              <a:t> and is therefore not subject to selection bias.  We pre-specified our analytic plan based on control-only data and we adjusted all of our models for multiple inference.</a:t>
            </a:r>
            <a:endParaRPr lang="en-US" dirty="0"/>
          </a:p>
        </p:txBody>
      </p:sp>
      <p:sp>
        <p:nvSpPr>
          <p:cNvPr id="4" name="Slide Number Placeholder 3"/>
          <p:cNvSpPr>
            <a:spLocks noGrp="1"/>
          </p:cNvSpPr>
          <p:nvPr>
            <p:ph type="sldNum" sz="quarter" idx="10"/>
          </p:nvPr>
        </p:nvSpPr>
        <p:spPr/>
        <p:txBody>
          <a:bodyPr/>
          <a:lstStyle/>
          <a:p>
            <a:fld id="{35629B53-8AA8-476F-AEC5-DFB425906426}"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Primary</a:t>
            </a:r>
            <a:r>
              <a:rPr lang="en-US" baseline="0" dirty="0" smtClean="0"/>
              <a:t> and secondary sources of data – focused on outcomes that we can measure in the first year.</a:t>
            </a:r>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Subject to non-response bias and self-report bias</a:t>
            </a:r>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7</a:t>
            </a:fld>
            <a:endParaRPr lang="en-US"/>
          </a:p>
        </p:txBody>
      </p:sp>
    </p:spTree>
    <p:extLst>
      <p:ext uri="{BB962C8B-B14F-4D97-AF65-F5344CB8AC3E}">
        <p14:creationId xmlns="" xmlns:p14="http://schemas.microsoft.com/office/powerpoint/2010/main" val="1188564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subject to self-report</a:t>
            </a:r>
            <a:r>
              <a:rPr lang="en-US" baseline="0" dirty="0" smtClean="0"/>
              <a:t> or non-response bias</a:t>
            </a:r>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8</a:t>
            </a:fld>
            <a:endParaRPr lang="en-US"/>
          </a:p>
        </p:txBody>
      </p:sp>
    </p:spTree>
    <p:extLst>
      <p:ext uri="{BB962C8B-B14F-4D97-AF65-F5344CB8AC3E}">
        <p14:creationId xmlns="" xmlns:p14="http://schemas.microsoft.com/office/powerpoint/2010/main" val="3881332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59A70F-3E6B-4682-94CD-48FD8161E2AC}"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629B53-8AA8-476F-AEC5-DFB425906426}"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8497F5-A841-4972-8EAA-42274A88168D}" type="datetime1">
              <a:rPr lang="en-US" smtClean="0"/>
              <a:pPr/>
              <a:t>10/26/2012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887A0A-33D7-4F5F-B18D-68F52CD1D2F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D101FF-01E0-4A4B-BEDC-FA4D528D6EC8}" type="datetime1">
              <a:rPr lang="en-US" smtClean="0"/>
              <a:pPr/>
              <a:t>10/26/2012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887A0A-33D7-4F5F-B18D-68F52CD1D2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E6A9B-FD94-4A56-84F4-C7247FA701E7}" type="datetime1">
              <a:rPr lang="en-US" smtClean="0"/>
              <a:pPr/>
              <a:t>10/26/2012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887A0A-33D7-4F5F-B18D-68F52CD1D2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76050D-37CC-4B94-844B-7928C61892CB}" type="datetime1">
              <a:rPr lang="en-US" smtClean="0"/>
              <a:pPr/>
              <a:t>10/26/2012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887A0A-33D7-4F5F-B18D-68F52CD1D2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4B6F01-1A29-465F-828D-7C9FBCD9126A}" type="datetime1">
              <a:rPr lang="en-US" smtClean="0"/>
              <a:pPr/>
              <a:t>10/26/2012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887A0A-33D7-4F5F-B18D-68F52CD1D2F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99467F-D00A-4213-A0D0-0503239D375A}" type="datetime1">
              <a:rPr lang="en-US" smtClean="0"/>
              <a:pPr/>
              <a:t>10/26/2012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887A0A-33D7-4F5F-B18D-68F52CD1D2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EE483A-5EFA-439B-B8A2-ABFFF673A559}" type="datetime1">
              <a:rPr lang="en-US" smtClean="0"/>
              <a:pPr/>
              <a:t>10/26/2012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887A0A-33D7-4F5F-B18D-68F52CD1D2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438D5AC-A54F-4A5D-A426-18DBCE5354B7}" type="datetime1">
              <a:rPr lang="en-US" smtClean="0"/>
              <a:pPr/>
              <a:t>10/26/2012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887A0A-33D7-4F5F-B18D-68F52CD1D2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DFCD87-38C0-44B3-B2F9-8BFF2851258C}" type="datetime1">
              <a:rPr lang="en-US" smtClean="0"/>
              <a:pPr/>
              <a:t>10/26/2012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887A0A-33D7-4F5F-B18D-68F52CD1D2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276A4D-7355-4492-9037-F365FDA78274}" type="datetime1">
              <a:rPr lang="en-US" smtClean="0"/>
              <a:pPr/>
              <a:t>10/26/2012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887A0A-33D7-4F5F-B18D-68F52CD1D2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A1F40D-CEDC-4D40-BE7D-8DB7D6B5F461}" type="datetime1">
              <a:rPr lang="en-US" smtClean="0"/>
              <a:pPr/>
              <a:t>10/26/2012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887A0A-33D7-4F5F-B18D-68F52CD1D2F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A0D1D4-3F67-4836-B605-C59C12BB2028}" type="datetime1">
              <a:rPr lang="en-US" smtClean="0"/>
              <a:pPr/>
              <a:t>10/26/2012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887A0A-33D7-4F5F-B18D-68F52CD1D2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2"/>
          </p:nvPr>
        </p:nvSpPr>
        <p:spPr>
          <a:noFill/>
        </p:spPr>
        <p:txBody>
          <a:bodyPr/>
          <a:lstStyle/>
          <a:p>
            <a:fld id="{E3ADB43D-9282-43C1-B6AC-3D47BDCF5BC2}" type="slidenum">
              <a:rPr lang="en-US"/>
              <a:pPr/>
              <a:t>1</a:t>
            </a:fld>
            <a:endParaRPr lang="en-US"/>
          </a:p>
        </p:txBody>
      </p:sp>
      <p:sp>
        <p:nvSpPr>
          <p:cNvPr id="22531" name="Rectangle 2"/>
          <p:cNvSpPr txBox="1">
            <a:spLocks noChangeArrowheads="1"/>
          </p:cNvSpPr>
          <p:nvPr/>
        </p:nvSpPr>
        <p:spPr bwMode="auto">
          <a:xfrm>
            <a:off x="457200" y="381000"/>
            <a:ext cx="8534400" cy="1905000"/>
          </a:xfrm>
          <a:prstGeom prst="rect">
            <a:avLst/>
          </a:prstGeom>
          <a:noFill/>
          <a:ln w="9525">
            <a:noFill/>
            <a:miter lim="800000"/>
            <a:headEnd/>
            <a:tailEnd/>
          </a:ln>
        </p:spPr>
        <p:txBody>
          <a:bodyPr/>
          <a:lstStyle/>
          <a:p>
            <a:r>
              <a:rPr lang="en-US" sz="3600" dirty="0"/>
              <a:t>The Oregon Health Insurance Experiment: Evidence from the First Year</a:t>
            </a:r>
          </a:p>
        </p:txBody>
      </p:sp>
      <p:sp>
        <p:nvSpPr>
          <p:cNvPr id="22532" name="Rectangle 3"/>
          <p:cNvSpPr txBox="1">
            <a:spLocks noChangeArrowheads="1"/>
          </p:cNvSpPr>
          <p:nvPr/>
        </p:nvSpPr>
        <p:spPr bwMode="auto">
          <a:xfrm>
            <a:off x="3886200" y="2590800"/>
            <a:ext cx="4419600" cy="3276600"/>
          </a:xfrm>
          <a:prstGeom prst="rect">
            <a:avLst/>
          </a:prstGeom>
          <a:noFill/>
          <a:ln w="9525">
            <a:noFill/>
            <a:miter lim="800000"/>
            <a:headEnd/>
            <a:tailEnd/>
          </a:ln>
        </p:spPr>
        <p:txBody>
          <a:bodyPr/>
          <a:lstStyle/>
          <a:p>
            <a:pPr marL="342900" indent="-342900">
              <a:spcBef>
                <a:spcPts val="600"/>
              </a:spcBef>
              <a:buClr>
                <a:schemeClr val="accent1"/>
              </a:buClr>
              <a:buSzPct val="65000"/>
            </a:pPr>
            <a:r>
              <a:rPr lang="en-US" sz="2000" dirty="0"/>
              <a:t>Amy Finkelstein, MIT and NBER</a:t>
            </a:r>
          </a:p>
          <a:p>
            <a:pPr marL="342900" indent="-342900">
              <a:spcBef>
                <a:spcPts val="600"/>
              </a:spcBef>
              <a:buClr>
                <a:schemeClr val="accent1"/>
              </a:buClr>
              <a:buSzPct val="65000"/>
            </a:pPr>
            <a:r>
              <a:rPr lang="en-US" sz="2000" dirty="0"/>
              <a:t>Sarah Taubman, NBER</a:t>
            </a:r>
          </a:p>
          <a:p>
            <a:pPr marL="342900" indent="-342900">
              <a:spcBef>
                <a:spcPts val="600"/>
              </a:spcBef>
              <a:buClr>
                <a:schemeClr val="accent1"/>
              </a:buClr>
              <a:buSzPct val="65000"/>
            </a:pPr>
            <a:r>
              <a:rPr lang="en-US" sz="2000" dirty="0"/>
              <a:t>Bill Wright, CORE</a:t>
            </a:r>
          </a:p>
          <a:p>
            <a:pPr marL="342900" indent="-342900">
              <a:spcBef>
                <a:spcPts val="600"/>
              </a:spcBef>
              <a:buClr>
                <a:schemeClr val="accent1"/>
              </a:buClr>
              <a:buSzPct val="65000"/>
            </a:pPr>
            <a:r>
              <a:rPr lang="en-US" sz="2000" dirty="0"/>
              <a:t>Jonathan Gruber, MIT and NBER</a:t>
            </a:r>
          </a:p>
          <a:p>
            <a:pPr marL="342900" indent="-342900">
              <a:spcBef>
                <a:spcPts val="600"/>
              </a:spcBef>
              <a:buClr>
                <a:schemeClr val="accent1"/>
              </a:buClr>
              <a:buSzPct val="65000"/>
            </a:pPr>
            <a:r>
              <a:rPr lang="en-US" sz="2000" dirty="0"/>
              <a:t>Mira Bernstein, NBER</a:t>
            </a:r>
          </a:p>
          <a:p>
            <a:pPr marL="342900" indent="-342900">
              <a:spcBef>
                <a:spcPts val="600"/>
              </a:spcBef>
              <a:buClr>
                <a:schemeClr val="accent1"/>
              </a:buClr>
              <a:buSzPct val="65000"/>
            </a:pPr>
            <a:r>
              <a:rPr lang="en-US" sz="2000" dirty="0"/>
              <a:t>Joseph Newhouse, Harvard and NBER</a:t>
            </a:r>
          </a:p>
          <a:p>
            <a:pPr marL="342900" indent="-342900">
              <a:spcBef>
                <a:spcPts val="600"/>
              </a:spcBef>
              <a:buClr>
                <a:schemeClr val="accent1"/>
              </a:buClr>
              <a:buSzPct val="65000"/>
            </a:pPr>
            <a:r>
              <a:rPr lang="en-US" sz="2000" b="1" dirty="0"/>
              <a:t>Heidi Allen, </a:t>
            </a:r>
            <a:r>
              <a:rPr lang="en-US" sz="2000" b="1" dirty="0" smtClean="0"/>
              <a:t>Columbia University</a:t>
            </a:r>
            <a:endParaRPr lang="en-US" sz="2000" b="1" dirty="0"/>
          </a:p>
          <a:p>
            <a:pPr marL="342900" indent="-342900">
              <a:spcBef>
                <a:spcPts val="600"/>
              </a:spcBef>
              <a:buClr>
                <a:schemeClr val="accent1"/>
              </a:buClr>
              <a:buSzPct val="65000"/>
            </a:pPr>
            <a:r>
              <a:rPr lang="en-US" sz="2000" dirty="0"/>
              <a:t>Katherine Baicker, Harvard and NBER</a:t>
            </a:r>
          </a:p>
          <a:p>
            <a:pPr marL="342900" indent="-342900">
              <a:spcBef>
                <a:spcPts val="600"/>
              </a:spcBef>
              <a:buClr>
                <a:schemeClr val="accent1"/>
              </a:buClr>
              <a:buSzPct val="65000"/>
            </a:pPr>
            <a:r>
              <a:rPr lang="en-US" sz="2000" dirty="0"/>
              <a:t>And the Oregon Health Study Group</a:t>
            </a:r>
          </a:p>
          <a:p>
            <a:pPr marL="342900" indent="-342900" algn="ctr">
              <a:spcBef>
                <a:spcPct val="20000"/>
              </a:spcBef>
              <a:buClr>
                <a:schemeClr val="accent1"/>
              </a:buClr>
              <a:buSzPct val="65000"/>
              <a:buFont typeface="Wingdings" charset="2"/>
              <a:buChar char="n"/>
            </a:pPr>
            <a:endParaRPr lang="en-US" dirty="0"/>
          </a:p>
        </p:txBody>
      </p:sp>
      <p:sp>
        <p:nvSpPr>
          <p:cNvPr id="5" name="Rectangle 4"/>
          <p:cNvSpPr/>
          <p:nvPr/>
        </p:nvSpPr>
        <p:spPr>
          <a:xfrm>
            <a:off x="0" y="17526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708025"/>
          </a:xfrm>
        </p:spPr>
        <p:txBody>
          <a:bodyPr>
            <a:noAutofit/>
          </a:bodyPr>
          <a:lstStyle/>
          <a:p>
            <a:r>
              <a:rPr lang="en-US" dirty="0" smtClean="0"/>
              <a:t>Results</a:t>
            </a:r>
            <a:endParaRPr lang="en-US" dirty="0"/>
          </a:p>
        </p:txBody>
      </p:sp>
      <p:sp>
        <p:nvSpPr>
          <p:cNvPr id="4" name="Rectangle 3"/>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62484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265827" y="5867400"/>
            <a:ext cx="687173" cy="835904"/>
          </a:xfrm>
          <a:prstGeom prst="rect">
            <a:avLst/>
          </a:prstGeom>
        </p:spPr>
      </p:pic>
      <p:sp>
        <p:nvSpPr>
          <p:cNvPr id="9" name="Rectangle 8"/>
          <p:cNvSpPr/>
          <p:nvPr/>
        </p:nvSpPr>
        <p:spPr>
          <a:xfrm>
            <a:off x="533400" y="2514600"/>
            <a:ext cx="8001000" cy="3416320"/>
          </a:xfrm>
          <a:prstGeom prst="rect">
            <a:avLst/>
          </a:prstGeom>
        </p:spPr>
        <p:txBody>
          <a:bodyPr wrap="square">
            <a:spAutoFit/>
          </a:bodyPr>
          <a:lstStyle/>
          <a:p>
            <a:r>
              <a:rPr lang="en-US" sz="2400" b="1" u="sng" dirty="0" smtClean="0"/>
              <a:t>Health and Use of Care</a:t>
            </a:r>
          </a:p>
          <a:p>
            <a:pPr lvl="1">
              <a:buFont typeface="Wingdings" pitchFamily="2" charset="2"/>
              <a:buChar char="§"/>
            </a:pPr>
            <a:r>
              <a:rPr lang="en-US" sz="2400" dirty="0" smtClean="0"/>
              <a:t>    Hospital discharge data</a:t>
            </a:r>
          </a:p>
          <a:p>
            <a:pPr lvl="1">
              <a:buFont typeface="Wingdings" pitchFamily="2" charset="2"/>
              <a:buChar char="§"/>
            </a:pPr>
            <a:r>
              <a:rPr lang="en-US" sz="2400" dirty="0" smtClean="0"/>
              <a:t>    Mail surveys </a:t>
            </a:r>
          </a:p>
          <a:p>
            <a:r>
              <a:rPr lang="en-US" sz="2400" b="1" u="sng" dirty="0" smtClean="0"/>
              <a:t>Financial Strain</a:t>
            </a:r>
          </a:p>
          <a:p>
            <a:pPr lvl="1">
              <a:buFont typeface="Wingdings" pitchFamily="2" charset="2"/>
              <a:buChar char="§"/>
            </a:pPr>
            <a:r>
              <a:rPr lang="en-US" sz="2400" dirty="0" smtClean="0"/>
              <a:t>    Credit reports</a:t>
            </a:r>
          </a:p>
          <a:p>
            <a:pPr lvl="1">
              <a:buFont typeface="Wingdings" pitchFamily="2" charset="2"/>
              <a:buChar char="§"/>
            </a:pPr>
            <a:r>
              <a:rPr lang="en-US" sz="2400" dirty="0" smtClean="0"/>
              <a:t>    Mail surveys</a:t>
            </a:r>
          </a:p>
          <a:p>
            <a:r>
              <a:rPr lang="en-US" sz="2400" b="1" u="sng" dirty="0" smtClean="0"/>
              <a:t>Health</a:t>
            </a:r>
          </a:p>
          <a:p>
            <a:pPr lvl="1">
              <a:buFont typeface="Wingdings" pitchFamily="2" charset="2"/>
              <a:buChar char="§"/>
            </a:pPr>
            <a:r>
              <a:rPr lang="en-US" sz="2400" dirty="0" smtClean="0"/>
              <a:t>    Mortality from vital statistics</a:t>
            </a:r>
          </a:p>
          <a:p>
            <a:pPr lvl="1">
              <a:buFont typeface="Wingdings" pitchFamily="2" charset="2"/>
              <a:buChar char="§"/>
            </a:pPr>
            <a:r>
              <a:rPr lang="en-US" sz="2400" dirty="0" smtClean="0"/>
              <a:t>    Mail surveys</a:t>
            </a:r>
          </a:p>
        </p:txBody>
      </p:sp>
      <p:sp>
        <p:nvSpPr>
          <p:cNvPr id="8" name="Rectangle 7"/>
          <p:cNvSpPr/>
          <p:nvPr/>
        </p:nvSpPr>
        <p:spPr>
          <a:xfrm>
            <a:off x="457200" y="1447800"/>
            <a:ext cx="8305800" cy="757130"/>
          </a:xfrm>
          <a:prstGeom prst="rect">
            <a:avLst/>
          </a:prstGeom>
          <a:solidFill>
            <a:schemeClr val="accent1">
              <a:alpha val="48000"/>
            </a:schemeClr>
          </a:solidFill>
        </p:spPr>
        <p:txBody>
          <a:bodyPr wrap="square">
            <a:spAutoFit/>
          </a:bodyPr>
          <a:lstStyle/>
          <a:p>
            <a:pPr marL="0" lvl="1">
              <a:lnSpc>
                <a:spcPct val="90000"/>
              </a:lnSpc>
            </a:pPr>
            <a:r>
              <a:rPr lang="en-US" sz="2400" dirty="0" smtClean="0">
                <a:latin typeface="Calibri" pitchFamily="34" charset="0"/>
              </a:rPr>
              <a:t>The paper details one-year findings in three domains, drawing from a combination of different data sources:</a:t>
            </a:r>
            <a:endParaRPr lang="en-US" sz="2400" b="1" dirty="0" smtClean="0">
              <a:latin typeface="Calibri" pitchFamily="34" charset="0"/>
            </a:endParaRPr>
          </a:p>
        </p:txBody>
      </p:sp>
      <p:sp>
        <p:nvSpPr>
          <p:cNvPr id="10" name="Rectangle 9"/>
          <p:cNvSpPr/>
          <p:nvPr/>
        </p:nvSpPr>
        <p:spPr>
          <a:xfrm>
            <a:off x="4876800" y="3429000"/>
            <a:ext cx="3810000" cy="1200329"/>
          </a:xfrm>
          <a:prstGeom prst="rect">
            <a:avLst/>
          </a:prstGeom>
          <a:solidFill>
            <a:schemeClr val="accent1">
              <a:alpha val="48000"/>
            </a:schemeClr>
          </a:solidFill>
          <a:ln>
            <a:solidFill>
              <a:schemeClr val="tx1"/>
            </a:solidFill>
          </a:ln>
        </p:spPr>
        <p:txBody>
          <a:bodyPr wrap="square">
            <a:spAutoFit/>
          </a:bodyPr>
          <a:lstStyle/>
          <a:p>
            <a:pPr marL="0" lvl="1">
              <a:lnSpc>
                <a:spcPct val="90000"/>
              </a:lnSpc>
            </a:pPr>
            <a:r>
              <a:rPr lang="en-US" sz="2000" dirty="0" smtClean="0">
                <a:latin typeface="Calibri" pitchFamily="34" charset="0"/>
              </a:rPr>
              <a:t>Not reflected here (coming soon):</a:t>
            </a:r>
          </a:p>
          <a:p>
            <a:pPr marL="0" lvl="1">
              <a:lnSpc>
                <a:spcPct val="90000"/>
              </a:lnSpc>
              <a:buFont typeface="Wingdings" pitchFamily="2" charset="2"/>
              <a:buChar char="§"/>
            </a:pPr>
            <a:r>
              <a:rPr lang="en-US" sz="2000" dirty="0" smtClean="0">
                <a:latin typeface="Calibri" pitchFamily="34" charset="0"/>
              </a:rPr>
              <a:t>  Biomarker Data</a:t>
            </a:r>
          </a:p>
          <a:p>
            <a:pPr marL="0" lvl="1">
              <a:lnSpc>
                <a:spcPct val="90000"/>
              </a:lnSpc>
              <a:buFont typeface="Wingdings" pitchFamily="2" charset="2"/>
              <a:buChar char="§"/>
            </a:pPr>
            <a:r>
              <a:rPr lang="en-US" sz="2000" dirty="0" smtClean="0">
                <a:latin typeface="Calibri" pitchFamily="34" charset="0"/>
              </a:rPr>
              <a:t>  Qualitative Data</a:t>
            </a:r>
          </a:p>
          <a:p>
            <a:pPr marL="0" lvl="1">
              <a:lnSpc>
                <a:spcPct val="90000"/>
              </a:lnSpc>
              <a:buFont typeface="Wingdings" pitchFamily="2" charset="2"/>
              <a:buChar char="§"/>
            </a:pPr>
            <a:r>
              <a:rPr lang="en-US" sz="2000" dirty="0" smtClean="0">
                <a:latin typeface="Calibri" pitchFamily="34" charset="0"/>
              </a:rPr>
              <a:t>  ED Administrative Data</a:t>
            </a:r>
          </a:p>
        </p:txBody>
      </p:sp>
      <p:sp>
        <p:nvSpPr>
          <p:cNvPr id="11" name="Slide Number Placeholder 10"/>
          <p:cNvSpPr>
            <a:spLocks noGrp="1"/>
          </p:cNvSpPr>
          <p:nvPr>
            <p:ph type="sldNum" sz="quarter" idx="12"/>
          </p:nvPr>
        </p:nvSpPr>
        <p:spPr/>
        <p:txBody>
          <a:bodyPr/>
          <a:lstStyle/>
          <a:p>
            <a:fld id="{3F887A0A-33D7-4F5F-B18D-68F52CD1D2F3}"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708025"/>
          </a:xfrm>
        </p:spPr>
        <p:txBody>
          <a:bodyPr>
            <a:noAutofit/>
          </a:bodyPr>
          <a:lstStyle/>
          <a:p>
            <a:r>
              <a:rPr lang="en-US" dirty="0" smtClean="0"/>
              <a:t>Access &amp; Use of Care</a:t>
            </a:r>
            <a:endParaRPr lang="en-US" dirty="0"/>
          </a:p>
        </p:txBody>
      </p:sp>
      <p:sp>
        <p:nvSpPr>
          <p:cNvPr id="4" name="Rectangle 3"/>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62484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265827" y="5867400"/>
            <a:ext cx="687173" cy="835904"/>
          </a:xfrm>
          <a:prstGeom prst="rect">
            <a:avLst/>
          </a:prstGeom>
        </p:spPr>
      </p:pic>
      <p:sp>
        <p:nvSpPr>
          <p:cNvPr id="8" name="Rectangle 7"/>
          <p:cNvSpPr/>
          <p:nvPr/>
        </p:nvSpPr>
        <p:spPr>
          <a:xfrm>
            <a:off x="457200" y="1524000"/>
            <a:ext cx="8458200" cy="424732"/>
          </a:xfrm>
          <a:prstGeom prst="rect">
            <a:avLst/>
          </a:prstGeom>
          <a:solidFill>
            <a:schemeClr val="accent1">
              <a:alpha val="48000"/>
            </a:schemeClr>
          </a:solidFill>
        </p:spPr>
        <p:txBody>
          <a:bodyPr wrap="square">
            <a:spAutoFit/>
          </a:bodyPr>
          <a:lstStyle/>
          <a:p>
            <a:pPr>
              <a:lnSpc>
                <a:spcPct val="90000"/>
              </a:lnSpc>
            </a:pPr>
            <a:r>
              <a:rPr lang="en-US" sz="2400" dirty="0" smtClean="0">
                <a:ea typeface="ＭＳ Ｐゴシック" charset="-128"/>
              </a:rPr>
              <a:t>Overall, utilization and costs went up.  </a:t>
            </a:r>
            <a:r>
              <a:rPr lang="en-US" sz="2400" i="1" dirty="0" smtClean="0">
                <a:ea typeface="ＭＳ Ｐゴシック" charset="-128"/>
              </a:rPr>
              <a:t>Relative to controls</a:t>
            </a:r>
            <a:r>
              <a:rPr lang="en-US" sz="2400" dirty="0" smtClean="0">
                <a:ea typeface="ＭＳ Ｐゴシック" charset="-128"/>
              </a:rPr>
              <a:t>….</a:t>
            </a:r>
            <a:endParaRPr lang="en-US" sz="2400" dirty="0" smtClean="0">
              <a:solidFill>
                <a:schemeClr val="tx1"/>
              </a:solidFill>
              <a:ea typeface="ＭＳ Ｐゴシック" charset="-128"/>
            </a:endParaRPr>
          </a:p>
        </p:txBody>
      </p:sp>
      <p:sp>
        <p:nvSpPr>
          <p:cNvPr id="12" name="Rectangle 11"/>
          <p:cNvSpPr/>
          <p:nvPr/>
        </p:nvSpPr>
        <p:spPr>
          <a:xfrm>
            <a:off x="533400" y="2057400"/>
            <a:ext cx="8077200" cy="5632311"/>
          </a:xfrm>
          <a:prstGeom prst="rect">
            <a:avLst/>
          </a:prstGeom>
        </p:spPr>
        <p:txBody>
          <a:bodyPr wrap="square">
            <a:spAutoFit/>
          </a:bodyPr>
          <a:lstStyle/>
          <a:p>
            <a:pPr>
              <a:buFont typeface="Wingdings" pitchFamily="2" charset="2"/>
              <a:buChar char="§"/>
            </a:pPr>
            <a:r>
              <a:rPr lang="en-US" sz="2400" dirty="0" smtClean="0"/>
              <a:t>    30% increased probability of an inpatient admission</a:t>
            </a:r>
          </a:p>
          <a:p>
            <a:pPr>
              <a:buFont typeface="Wingdings" pitchFamily="2" charset="2"/>
              <a:buChar char="§"/>
            </a:pPr>
            <a:r>
              <a:rPr lang="en-US" sz="2400" dirty="0" smtClean="0"/>
              <a:t>    35% increased probability of an outpatient visit</a:t>
            </a:r>
          </a:p>
          <a:p>
            <a:pPr>
              <a:buFont typeface="Wingdings" pitchFamily="2" charset="2"/>
              <a:buChar char="§"/>
            </a:pPr>
            <a:r>
              <a:rPr lang="en-US" sz="2400" dirty="0" smtClean="0"/>
              <a:t>    15% increased probability of taking prescription medications</a:t>
            </a:r>
          </a:p>
          <a:p>
            <a:pPr>
              <a:buFont typeface="Wingdings" pitchFamily="2" charset="2"/>
              <a:buChar char="§"/>
            </a:pPr>
            <a:r>
              <a:rPr lang="en-US" sz="2400" dirty="0" smtClean="0"/>
              <a:t>    No change in ED usage</a:t>
            </a:r>
          </a:p>
          <a:p>
            <a:pPr>
              <a:buFont typeface="Wingdings" pitchFamily="2" charset="2"/>
              <a:buChar char="§"/>
            </a:pPr>
            <a:r>
              <a:rPr lang="en-US" sz="2400" dirty="0" smtClean="0"/>
              <a:t>    Total </a:t>
            </a:r>
            <a:r>
              <a:rPr lang="en-US" sz="2400" b="1" dirty="0" smtClean="0"/>
              <a:t>$777 increase in average spending </a:t>
            </a:r>
            <a:r>
              <a:rPr lang="en-US" sz="2400" dirty="0" smtClean="0"/>
              <a:t>(a 25% increase)</a:t>
            </a:r>
          </a:p>
          <a:p>
            <a:pPr>
              <a:buFont typeface="Wingdings" pitchFamily="2" charset="2"/>
              <a:buChar char="§"/>
            </a:pPr>
            <a:endParaRPr lang="en-US" sz="2400" dirty="0" smtClean="0"/>
          </a:p>
          <a:p>
            <a:endParaRPr lang="en-US" sz="2400" dirty="0" smtClean="0"/>
          </a:p>
          <a:p>
            <a:pPr>
              <a:buFont typeface="Wingdings" pitchFamily="2" charset="2"/>
              <a:buChar char="§"/>
            </a:pPr>
            <a:r>
              <a:rPr lang="en-US" sz="2400" dirty="0" smtClean="0"/>
              <a:t>    35% more likely to get all needed care </a:t>
            </a:r>
          </a:p>
          <a:p>
            <a:pPr>
              <a:buFont typeface="Wingdings" pitchFamily="2" charset="2"/>
              <a:buChar char="§"/>
            </a:pPr>
            <a:r>
              <a:rPr lang="en-US" sz="2400" dirty="0" smtClean="0"/>
              <a:t>    25% more likely to get all needed medications</a:t>
            </a:r>
          </a:p>
          <a:p>
            <a:pPr>
              <a:buFont typeface="Wingdings" pitchFamily="2" charset="2"/>
              <a:buChar char="§"/>
            </a:pPr>
            <a:r>
              <a:rPr lang="en-US" sz="2400" dirty="0" smtClean="0"/>
              <a:t>    Increased use of preventative services</a:t>
            </a:r>
          </a:p>
          <a:p>
            <a:endParaRPr lang="en-US" sz="2400" b="1" dirty="0" smtClean="0"/>
          </a:p>
          <a:p>
            <a:endParaRPr lang="en-US" sz="2400" b="1" dirty="0"/>
          </a:p>
          <a:p>
            <a:endParaRPr lang="en-US" sz="2400" b="1" dirty="0" smtClean="0"/>
          </a:p>
          <a:p>
            <a:pPr>
              <a:buFont typeface="Wingdings" pitchFamily="2" charset="2"/>
              <a:buChar char="§"/>
            </a:pPr>
            <a:endParaRPr lang="en-US" sz="2400" dirty="0"/>
          </a:p>
          <a:p>
            <a:pPr>
              <a:buFont typeface="Wingdings" pitchFamily="2" charset="2"/>
              <a:buChar char="§"/>
            </a:pPr>
            <a:endParaRPr lang="en-US" sz="2400" dirty="0" smtClean="0"/>
          </a:p>
        </p:txBody>
      </p:sp>
      <p:sp>
        <p:nvSpPr>
          <p:cNvPr id="13" name="Rectangle 12"/>
          <p:cNvSpPr/>
          <p:nvPr/>
        </p:nvSpPr>
        <p:spPr>
          <a:xfrm>
            <a:off x="450225" y="4191000"/>
            <a:ext cx="8458200" cy="424732"/>
          </a:xfrm>
          <a:prstGeom prst="rect">
            <a:avLst/>
          </a:prstGeom>
          <a:solidFill>
            <a:schemeClr val="accent1">
              <a:alpha val="48000"/>
            </a:schemeClr>
          </a:solidFill>
        </p:spPr>
        <p:txBody>
          <a:bodyPr wrap="square">
            <a:spAutoFit/>
          </a:bodyPr>
          <a:lstStyle/>
          <a:p>
            <a:pPr>
              <a:lnSpc>
                <a:spcPct val="90000"/>
              </a:lnSpc>
            </a:pPr>
            <a:r>
              <a:rPr lang="en-US" sz="2400" dirty="0" smtClean="0">
                <a:ea typeface="ＭＳ Ｐゴシック" charset="-128"/>
              </a:rPr>
              <a:t>In return for this spending, those who gained insurance were….</a:t>
            </a:r>
            <a:endParaRPr lang="en-US" sz="2400" dirty="0" smtClean="0">
              <a:solidFill>
                <a:schemeClr val="tx1"/>
              </a:solidFill>
              <a:ea typeface="ＭＳ Ｐゴシック" charset="-128"/>
            </a:endParaRPr>
          </a:p>
        </p:txBody>
      </p:sp>
      <p:sp>
        <p:nvSpPr>
          <p:cNvPr id="9" name="Slide Number Placeholder 8"/>
          <p:cNvSpPr>
            <a:spLocks noGrp="1"/>
          </p:cNvSpPr>
          <p:nvPr>
            <p:ph type="sldNum" sz="quarter" idx="12"/>
          </p:nvPr>
        </p:nvSpPr>
        <p:spPr/>
        <p:txBody>
          <a:bodyPr/>
          <a:lstStyle/>
          <a:p>
            <a:fld id="{3F887A0A-33D7-4F5F-B18D-68F52CD1D2F3}"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 Closer Look at Prevention and Quality</a:t>
            </a:r>
            <a:endParaRPr lang="en-US" sz="3600" dirty="0"/>
          </a:p>
        </p:txBody>
      </p:sp>
      <p:sp>
        <p:nvSpPr>
          <p:cNvPr id="3" name="Content Placeholder 2"/>
          <p:cNvSpPr>
            <a:spLocks noGrp="1"/>
          </p:cNvSpPr>
          <p:nvPr>
            <p:ph idx="1"/>
          </p:nvPr>
        </p:nvSpPr>
        <p:spPr/>
        <p:txBody>
          <a:bodyPr>
            <a:normAutofit fontScale="92500"/>
          </a:bodyPr>
          <a:lstStyle/>
          <a:p>
            <a:r>
              <a:rPr lang="en-US" dirty="0" smtClean="0"/>
              <a:t>Adherence to recommended preventative care:</a:t>
            </a:r>
          </a:p>
          <a:p>
            <a:pPr lvl="1"/>
            <a:r>
              <a:rPr lang="en-US" dirty="0" smtClean="0"/>
              <a:t>Cholesterol checked: 63% vs. 74%</a:t>
            </a:r>
          </a:p>
          <a:p>
            <a:pPr lvl="1"/>
            <a:r>
              <a:rPr lang="en-US" dirty="0" smtClean="0"/>
              <a:t>Ever had a diabetes test: 60% vs. 69%</a:t>
            </a:r>
          </a:p>
          <a:p>
            <a:pPr lvl="1"/>
            <a:r>
              <a:rPr lang="en-US" dirty="0" smtClean="0"/>
              <a:t>Mammogram in last 12 months: 30% vs. 49%</a:t>
            </a:r>
          </a:p>
          <a:p>
            <a:pPr lvl="1"/>
            <a:r>
              <a:rPr lang="en-US" dirty="0" smtClean="0"/>
              <a:t>PAP test in last 12 months: 41% vs. 59%</a:t>
            </a:r>
          </a:p>
          <a:p>
            <a:r>
              <a:rPr lang="en-US" dirty="0" smtClean="0"/>
              <a:t>Quality measures:</a:t>
            </a:r>
          </a:p>
          <a:p>
            <a:pPr lvl="1"/>
            <a:r>
              <a:rPr lang="en-US" dirty="0" smtClean="0"/>
              <a:t>Usual place of care: 50% vs. 84%</a:t>
            </a:r>
          </a:p>
          <a:p>
            <a:pPr lvl="1"/>
            <a:r>
              <a:rPr lang="en-US" dirty="0" smtClean="0"/>
              <a:t>Have a personal provider: 49% vs. 77%</a:t>
            </a:r>
          </a:p>
          <a:p>
            <a:pPr lvl="1"/>
            <a:r>
              <a:rPr lang="en-US" dirty="0" smtClean="0"/>
              <a:t>Satisfied with quality of care: 71% vs. 85%</a:t>
            </a:r>
          </a:p>
          <a:p>
            <a:endParaRPr lang="en-US" dirty="0"/>
          </a:p>
        </p:txBody>
      </p:sp>
      <p:sp>
        <p:nvSpPr>
          <p:cNvPr id="4" name="Rectangle 3"/>
          <p:cNvSpPr/>
          <p:nvPr/>
        </p:nvSpPr>
        <p:spPr>
          <a:xfrm>
            <a:off x="0" y="12954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0" y="62484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6" name="Picture 5" descr="OHS_Logo_3.jpg"/>
          <p:cNvPicPr>
            <a:picLocks noChangeAspect="1"/>
          </p:cNvPicPr>
          <p:nvPr/>
        </p:nvPicPr>
        <p:blipFill>
          <a:blip r:embed="rId3" cstate="print"/>
          <a:stretch>
            <a:fillRect/>
          </a:stretch>
        </p:blipFill>
        <p:spPr>
          <a:xfrm>
            <a:off x="4265533" y="6011098"/>
            <a:ext cx="687173" cy="835904"/>
          </a:xfrm>
          <a:prstGeom prst="rect">
            <a:avLst/>
          </a:prstGeom>
        </p:spPr>
      </p:pic>
    </p:spTree>
    <p:extLst>
      <p:ext uri="{BB962C8B-B14F-4D97-AF65-F5344CB8AC3E}">
        <p14:creationId xmlns="" xmlns:p14="http://schemas.microsoft.com/office/powerpoint/2010/main" val="1784953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381000"/>
            <a:ext cx="7772400" cy="708025"/>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Financial Strain</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Rectangle 2"/>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0" y="62484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265827" y="5867400"/>
            <a:ext cx="687173" cy="835904"/>
          </a:xfrm>
          <a:prstGeom prst="rect">
            <a:avLst/>
          </a:prstGeom>
        </p:spPr>
      </p:pic>
      <p:sp>
        <p:nvSpPr>
          <p:cNvPr id="6" name="Rectangle 5"/>
          <p:cNvSpPr/>
          <p:nvPr/>
        </p:nvSpPr>
        <p:spPr>
          <a:xfrm>
            <a:off x="457200" y="1524000"/>
            <a:ext cx="8458200" cy="424732"/>
          </a:xfrm>
          <a:prstGeom prst="rect">
            <a:avLst/>
          </a:prstGeom>
          <a:solidFill>
            <a:schemeClr val="accent1">
              <a:alpha val="48000"/>
            </a:schemeClr>
          </a:solidFill>
        </p:spPr>
        <p:txBody>
          <a:bodyPr wrap="square">
            <a:spAutoFit/>
          </a:bodyPr>
          <a:lstStyle/>
          <a:p>
            <a:pPr>
              <a:lnSpc>
                <a:spcPct val="90000"/>
              </a:lnSpc>
            </a:pPr>
            <a:r>
              <a:rPr lang="en-US" sz="2400" dirty="0" smtClean="0">
                <a:ea typeface="ＭＳ Ｐゴシック" charset="-128"/>
              </a:rPr>
              <a:t>Overall, reductions in collections on credit reports were evident</a:t>
            </a:r>
            <a:endParaRPr lang="en-US" sz="2400" dirty="0" smtClean="0">
              <a:solidFill>
                <a:schemeClr val="tx1"/>
              </a:solidFill>
              <a:ea typeface="ＭＳ Ｐゴシック" charset="-128"/>
            </a:endParaRPr>
          </a:p>
        </p:txBody>
      </p:sp>
      <p:sp>
        <p:nvSpPr>
          <p:cNvPr id="7" name="Rectangle 6"/>
          <p:cNvSpPr/>
          <p:nvPr/>
        </p:nvSpPr>
        <p:spPr>
          <a:xfrm>
            <a:off x="456068" y="3352800"/>
            <a:ext cx="8458200" cy="424732"/>
          </a:xfrm>
          <a:prstGeom prst="rect">
            <a:avLst/>
          </a:prstGeom>
          <a:solidFill>
            <a:schemeClr val="accent1">
              <a:alpha val="48000"/>
            </a:schemeClr>
          </a:solidFill>
        </p:spPr>
        <p:txBody>
          <a:bodyPr wrap="square">
            <a:spAutoFit/>
          </a:bodyPr>
          <a:lstStyle/>
          <a:p>
            <a:pPr>
              <a:lnSpc>
                <a:spcPct val="90000"/>
              </a:lnSpc>
            </a:pPr>
            <a:r>
              <a:rPr lang="en-US" sz="2400" dirty="0" smtClean="0">
                <a:ea typeface="ＭＳ Ｐゴシック" charset="-128"/>
              </a:rPr>
              <a:t>Household financial strain related to medical costs was mitigated.</a:t>
            </a:r>
            <a:endParaRPr lang="en-US" sz="2400" dirty="0" smtClean="0">
              <a:solidFill>
                <a:schemeClr val="tx1"/>
              </a:solidFill>
              <a:ea typeface="ＭＳ Ｐゴシック" charset="-128"/>
            </a:endParaRPr>
          </a:p>
        </p:txBody>
      </p:sp>
      <p:sp>
        <p:nvSpPr>
          <p:cNvPr id="8" name="Rectangle 7"/>
          <p:cNvSpPr/>
          <p:nvPr/>
        </p:nvSpPr>
        <p:spPr>
          <a:xfrm>
            <a:off x="554524" y="1981201"/>
            <a:ext cx="7848600" cy="3416320"/>
          </a:xfrm>
          <a:prstGeom prst="rect">
            <a:avLst/>
          </a:prstGeom>
        </p:spPr>
        <p:txBody>
          <a:bodyPr wrap="square">
            <a:spAutoFit/>
          </a:bodyPr>
          <a:lstStyle/>
          <a:p>
            <a:pPr>
              <a:buFont typeface="Wingdings" pitchFamily="2" charset="2"/>
              <a:buChar char="§"/>
            </a:pPr>
            <a:r>
              <a:rPr lang="en-US" sz="2400" dirty="0" smtClean="0"/>
              <a:t>    25% decreased probability of a medical collection</a:t>
            </a:r>
          </a:p>
          <a:p>
            <a:pPr>
              <a:buFont typeface="Wingdings" pitchFamily="2" charset="2"/>
              <a:buChar char="§"/>
            </a:pPr>
            <a:r>
              <a:rPr lang="en-US" sz="2400" dirty="0" smtClean="0"/>
              <a:t>    Those with a collection owed significantly less</a:t>
            </a:r>
          </a:p>
          <a:p>
            <a:pPr>
              <a:buFont typeface="Wingdings" pitchFamily="2" charset="2"/>
              <a:buChar char="§"/>
            </a:pPr>
            <a:r>
              <a:rPr lang="en-US" sz="2400" dirty="0"/>
              <a:t> </a:t>
            </a:r>
            <a:r>
              <a:rPr lang="en-US" sz="2400" dirty="0" smtClean="0"/>
              <a:t>   No decrease in bankruptcy </a:t>
            </a:r>
          </a:p>
          <a:p>
            <a:endParaRPr lang="en-US" sz="2400" dirty="0" smtClean="0"/>
          </a:p>
          <a:p>
            <a:endParaRPr lang="en-US" sz="2400" dirty="0" smtClean="0"/>
          </a:p>
          <a:p>
            <a:pPr>
              <a:buFont typeface="Wingdings" pitchFamily="2" charset="2"/>
              <a:buChar char="§"/>
            </a:pPr>
            <a:r>
              <a:rPr lang="en-US" sz="2400" dirty="0" smtClean="0"/>
              <a:t>    Owing $$ for medical expense: 60% vs. 42%</a:t>
            </a:r>
          </a:p>
          <a:p>
            <a:pPr>
              <a:buFont typeface="Wingdings" pitchFamily="2" charset="2"/>
              <a:buChar char="§"/>
            </a:pPr>
            <a:r>
              <a:rPr lang="en-US" sz="2400" dirty="0"/>
              <a:t> </a:t>
            </a:r>
            <a:r>
              <a:rPr lang="en-US" sz="2400" dirty="0" smtClean="0"/>
              <a:t>   Borrowing $$ or skipping other bills: 36% vs. 21%</a:t>
            </a:r>
          </a:p>
          <a:p>
            <a:pPr>
              <a:buFont typeface="Wingdings" pitchFamily="2" charset="2"/>
              <a:buChar char="§"/>
            </a:pPr>
            <a:r>
              <a:rPr lang="en-US" sz="2400" dirty="0"/>
              <a:t> </a:t>
            </a:r>
            <a:r>
              <a:rPr lang="en-US" sz="2400" dirty="0" smtClean="0"/>
              <a:t>   Any out of pocket medical expenses: 56% vs. 36%</a:t>
            </a:r>
          </a:p>
          <a:p>
            <a:endParaRPr lang="en-US" sz="2400" dirty="0" smtClean="0"/>
          </a:p>
        </p:txBody>
      </p:sp>
      <p:sp>
        <p:nvSpPr>
          <p:cNvPr id="10" name="Slide Number Placeholder 9"/>
          <p:cNvSpPr>
            <a:spLocks noGrp="1"/>
          </p:cNvSpPr>
          <p:nvPr>
            <p:ph type="sldNum" sz="quarter" idx="12"/>
          </p:nvPr>
        </p:nvSpPr>
        <p:spPr/>
        <p:txBody>
          <a:bodyPr/>
          <a:lstStyle/>
          <a:p>
            <a:fld id="{3F887A0A-33D7-4F5F-B18D-68F52CD1D2F3}"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381000"/>
            <a:ext cx="7772400" cy="708025"/>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Health</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Rectangle 2"/>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0" y="63246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2" cstate="print"/>
          <a:stretch>
            <a:fillRect/>
          </a:stretch>
        </p:blipFill>
        <p:spPr>
          <a:xfrm>
            <a:off x="4265827" y="5943600"/>
            <a:ext cx="687173" cy="835904"/>
          </a:xfrm>
          <a:prstGeom prst="rect">
            <a:avLst/>
          </a:prstGeom>
        </p:spPr>
      </p:pic>
      <p:sp>
        <p:nvSpPr>
          <p:cNvPr id="6" name="Rectangle 5"/>
          <p:cNvSpPr/>
          <p:nvPr/>
        </p:nvSpPr>
        <p:spPr>
          <a:xfrm>
            <a:off x="457200" y="1524000"/>
            <a:ext cx="8458200" cy="424732"/>
          </a:xfrm>
          <a:prstGeom prst="rect">
            <a:avLst/>
          </a:prstGeom>
          <a:solidFill>
            <a:schemeClr val="accent1">
              <a:alpha val="48000"/>
            </a:schemeClr>
          </a:solidFill>
        </p:spPr>
        <p:txBody>
          <a:bodyPr wrap="square">
            <a:spAutoFit/>
          </a:bodyPr>
          <a:lstStyle/>
          <a:p>
            <a:pPr>
              <a:lnSpc>
                <a:spcPct val="90000"/>
              </a:lnSpc>
            </a:pPr>
            <a:r>
              <a:rPr lang="en-US" sz="2400" dirty="0" smtClean="0">
                <a:ea typeface="ＭＳ Ｐゴシック" charset="-128"/>
              </a:rPr>
              <a:t>Overall, big improvements in self-reported physical, mental health</a:t>
            </a:r>
            <a:endParaRPr lang="en-US" sz="2400" dirty="0" smtClean="0">
              <a:solidFill>
                <a:schemeClr val="tx1"/>
              </a:solidFill>
              <a:ea typeface="ＭＳ Ｐゴシック" charset="-128"/>
            </a:endParaRPr>
          </a:p>
        </p:txBody>
      </p:sp>
      <p:sp>
        <p:nvSpPr>
          <p:cNvPr id="7" name="Rectangle 6"/>
          <p:cNvSpPr/>
          <p:nvPr/>
        </p:nvSpPr>
        <p:spPr>
          <a:xfrm>
            <a:off x="381000" y="2971800"/>
            <a:ext cx="8458200" cy="424732"/>
          </a:xfrm>
          <a:prstGeom prst="rect">
            <a:avLst/>
          </a:prstGeom>
          <a:solidFill>
            <a:schemeClr val="accent1">
              <a:alpha val="48000"/>
            </a:schemeClr>
          </a:solidFill>
        </p:spPr>
        <p:txBody>
          <a:bodyPr wrap="square">
            <a:spAutoFit/>
          </a:bodyPr>
          <a:lstStyle/>
          <a:p>
            <a:pPr>
              <a:lnSpc>
                <a:spcPct val="90000"/>
              </a:lnSpc>
            </a:pPr>
            <a:r>
              <a:rPr lang="en-US" sz="2400" dirty="0" smtClean="0">
                <a:solidFill>
                  <a:schemeClr val="tx1"/>
                </a:solidFill>
                <a:ea typeface="ＭＳ Ｐゴシック" charset="-128"/>
              </a:rPr>
              <a:t>Physical health measures are open to several interpretations</a:t>
            </a:r>
          </a:p>
        </p:txBody>
      </p:sp>
      <p:sp>
        <p:nvSpPr>
          <p:cNvPr id="8" name="Rectangle 7"/>
          <p:cNvSpPr/>
          <p:nvPr/>
        </p:nvSpPr>
        <p:spPr>
          <a:xfrm>
            <a:off x="533400" y="1981201"/>
            <a:ext cx="8229600" cy="3416320"/>
          </a:xfrm>
          <a:prstGeom prst="rect">
            <a:avLst/>
          </a:prstGeom>
        </p:spPr>
        <p:txBody>
          <a:bodyPr wrap="square">
            <a:spAutoFit/>
          </a:bodyPr>
          <a:lstStyle/>
          <a:p>
            <a:pPr>
              <a:buFont typeface="Wingdings" pitchFamily="2" charset="2"/>
              <a:buChar char="§"/>
            </a:pPr>
            <a:r>
              <a:rPr lang="en-US" sz="2400" dirty="0" smtClean="0"/>
              <a:t>    25% increased probability of good, v. good, excellent health</a:t>
            </a:r>
          </a:p>
          <a:p>
            <a:pPr>
              <a:buFont typeface="Wingdings" pitchFamily="2" charset="2"/>
              <a:buChar char="§"/>
            </a:pPr>
            <a:r>
              <a:rPr lang="en-US" sz="2400" dirty="0" smtClean="0"/>
              <a:t>    10% decrease in probability of screening for depression</a:t>
            </a:r>
          </a:p>
          <a:p>
            <a:endParaRPr lang="en-US" sz="2400" dirty="0" smtClean="0"/>
          </a:p>
          <a:p>
            <a:endParaRPr lang="en-US" sz="2400" dirty="0" smtClean="0"/>
          </a:p>
          <a:p>
            <a:pPr>
              <a:buFont typeface="Wingdings" pitchFamily="2" charset="2"/>
              <a:buChar char="§"/>
            </a:pPr>
            <a:r>
              <a:rPr lang="en-US" sz="2400" dirty="0" smtClean="0"/>
              <a:t>    Improvements here are consistent with findings of increased </a:t>
            </a:r>
          </a:p>
          <a:p>
            <a:r>
              <a:rPr lang="en-US" sz="2400" dirty="0" smtClean="0"/>
              <a:t>      utilization, better access, and improved quality</a:t>
            </a:r>
          </a:p>
          <a:p>
            <a:pPr>
              <a:buFont typeface="Wingdings" pitchFamily="2" charset="2"/>
              <a:buChar char="§"/>
            </a:pPr>
            <a:r>
              <a:rPr lang="en-US" sz="2400" dirty="0" smtClean="0"/>
              <a:t>    BUT in our “baseline” surveys, we saw results appearing  </a:t>
            </a:r>
          </a:p>
          <a:p>
            <a:r>
              <a:rPr lang="en-US" sz="2400" dirty="0" smtClean="0"/>
              <a:t>      shortly after coverage (~2/3rds magnitude of the full results).</a:t>
            </a:r>
          </a:p>
          <a:p>
            <a:pPr>
              <a:buFont typeface="Wingdings" pitchFamily="2" charset="2"/>
              <a:buChar char="§"/>
            </a:pPr>
            <a:r>
              <a:rPr lang="en-US" sz="2400" dirty="0" smtClean="0"/>
              <a:t>    This may suggest increase is in </a:t>
            </a:r>
            <a:r>
              <a:rPr lang="en-US" sz="2400" i="1" dirty="0" smtClean="0"/>
              <a:t>perceptions</a:t>
            </a:r>
            <a:r>
              <a:rPr lang="en-US" sz="2400" dirty="0" smtClean="0"/>
              <a:t> of well being.</a:t>
            </a:r>
          </a:p>
        </p:txBody>
      </p:sp>
      <p:sp>
        <p:nvSpPr>
          <p:cNvPr id="11" name="Slide Number Placeholder 10"/>
          <p:cNvSpPr>
            <a:spLocks noGrp="1"/>
          </p:cNvSpPr>
          <p:nvPr>
            <p:ph type="sldNum" sz="quarter" idx="12"/>
          </p:nvPr>
        </p:nvSpPr>
        <p:spPr/>
        <p:txBody>
          <a:bodyPr/>
          <a:lstStyle/>
          <a:p>
            <a:fld id="{3F887A0A-33D7-4F5F-B18D-68F52CD1D2F3}"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Peace of Mind</a:t>
            </a:r>
            <a:endParaRPr lang="en-US" dirty="0"/>
          </a:p>
        </p:txBody>
      </p:sp>
      <p:sp>
        <p:nvSpPr>
          <p:cNvPr id="3" name="Content Placeholder 2"/>
          <p:cNvSpPr>
            <a:spLocks noGrp="1"/>
          </p:cNvSpPr>
          <p:nvPr>
            <p:ph sz="half" idx="1"/>
          </p:nvPr>
        </p:nvSpPr>
        <p:spPr/>
        <p:txBody>
          <a:bodyPr>
            <a:normAutofit fontScale="85000" lnSpcReduction="10000"/>
          </a:bodyPr>
          <a:lstStyle/>
          <a:p>
            <a:r>
              <a:rPr lang="en-US" dirty="0" smtClean="0"/>
              <a:t>“I </a:t>
            </a:r>
            <a:r>
              <a:rPr lang="en-US" dirty="0"/>
              <a:t>have an incredible amount of fear because I don’t know if the cancer has spread or </a:t>
            </a:r>
            <a:r>
              <a:rPr lang="en-US" dirty="0" smtClean="0"/>
              <a:t>not.”</a:t>
            </a:r>
            <a:endParaRPr lang="en-US" dirty="0"/>
          </a:p>
        </p:txBody>
      </p:sp>
      <p:sp>
        <p:nvSpPr>
          <p:cNvPr id="4" name="Content Placeholder 3"/>
          <p:cNvSpPr>
            <a:spLocks noGrp="1"/>
          </p:cNvSpPr>
          <p:nvPr>
            <p:ph sz="half" idx="2"/>
          </p:nvPr>
        </p:nvSpPr>
        <p:spPr/>
        <p:txBody>
          <a:bodyPr>
            <a:normAutofit fontScale="85000" lnSpcReduction="10000"/>
          </a:bodyPr>
          <a:lstStyle/>
          <a:p>
            <a:r>
              <a:rPr lang="en-US" dirty="0" smtClean="0"/>
              <a:t>“A </a:t>
            </a:r>
            <a:r>
              <a:rPr lang="en-US" dirty="0"/>
              <a:t>lot of times I wanted to rob a bank so I could pay for the meds I was just so </a:t>
            </a:r>
            <a:r>
              <a:rPr lang="en-US" dirty="0" smtClean="0"/>
              <a:t>scared… People </a:t>
            </a:r>
            <a:r>
              <a:rPr lang="en-US" dirty="0"/>
              <a:t>with cancer either have a good chance or no chance.  In my case it's hard to recover from lung cancer but it's possible.  </a:t>
            </a:r>
            <a:r>
              <a:rPr lang="en-US" dirty="0" smtClean="0"/>
              <a:t>Insurance </a:t>
            </a:r>
            <a:r>
              <a:rPr lang="en-US" dirty="0"/>
              <a:t>took so long to kick in that I didn't think I would get it. Now there is a big bright light shining on </a:t>
            </a:r>
            <a:r>
              <a:rPr lang="en-US" dirty="0" smtClean="0"/>
              <a:t>me.”</a:t>
            </a:r>
            <a:endParaRPr lang="en-US" dirty="0"/>
          </a:p>
        </p:txBody>
      </p:sp>
      <p:sp>
        <p:nvSpPr>
          <p:cNvPr id="5" name="Rectangle 4"/>
          <p:cNvSpPr/>
          <p:nvPr/>
        </p:nvSpPr>
        <p:spPr>
          <a:xfrm>
            <a:off x="0" y="11811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41887606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381000"/>
            <a:ext cx="7772400" cy="708025"/>
          </a:xfrm>
          <a:prstGeom prst="rect">
            <a:avLst/>
          </a:prstGeom>
        </p:spPr>
        <p:txBody>
          <a:bodyP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tx1"/>
                </a:solidFill>
                <a:effectLst/>
                <a:uLnTx/>
                <a:uFillTx/>
                <a:latin typeface="+mj-lt"/>
                <a:ea typeface="+mj-ea"/>
                <a:cs typeface="+mj-cs"/>
              </a:rPr>
              <a:t>Future Measures</a:t>
            </a: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Rectangle 2"/>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0" y="63246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457200" y="1371600"/>
            <a:ext cx="8458200" cy="424732"/>
          </a:xfrm>
          <a:prstGeom prst="rect">
            <a:avLst/>
          </a:prstGeom>
          <a:solidFill>
            <a:schemeClr val="accent1">
              <a:alpha val="48000"/>
            </a:schemeClr>
          </a:solidFill>
        </p:spPr>
        <p:txBody>
          <a:bodyPr wrap="square">
            <a:spAutoFit/>
          </a:bodyPr>
          <a:lstStyle/>
          <a:p>
            <a:pPr>
              <a:lnSpc>
                <a:spcPct val="90000"/>
              </a:lnSpc>
            </a:pPr>
            <a:r>
              <a:rPr lang="en-US" sz="2400" dirty="0" smtClean="0">
                <a:ea typeface="ＭＳ Ｐゴシック" charset="-128"/>
              </a:rPr>
              <a:t>Biomarker/in-person health data</a:t>
            </a:r>
            <a:endParaRPr lang="en-US" sz="2400" dirty="0" smtClean="0">
              <a:solidFill>
                <a:schemeClr val="tx1"/>
              </a:solidFill>
              <a:ea typeface="ＭＳ Ｐゴシック" charset="-128"/>
            </a:endParaRPr>
          </a:p>
        </p:txBody>
      </p:sp>
      <p:sp>
        <p:nvSpPr>
          <p:cNvPr id="7" name="Rectangle 6"/>
          <p:cNvSpPr/>
          <p:nvPr/>
        </p:nvSpPr>
        <p:spPr>
          <a:xfrm>
            <a:off x="533400" y="1828800"/>
            <a:ext cx="8229600" cy="4154984"/>
          </a:xfrm>
          <a:prstGeom prst="rect">
            <a:avLst/>
          </a:prstGeom>
        </p:spPr>
        <p:txBody>
          <a:bodyPr wrap="square">
            <a:spAutoFit/>
          </a:bodyPr>
          <a:lstStyle/>
          <a:p>
            <a:pPr>
              <a:buFont typeface="Wingdings" pitchFamily="2" charset="2"/>
              <a:buChar char="§"/>
            </a:pPr>
            <a:r>
              <a:rPr lang="en-US" sz="2400" dirty="0" smtClean="0"/>
              <a:t>   Blood pressure, cholesterol, &amp; C-reactive protein</a:t>
            </a:r>
          </a:p>
          <a:p>
            <a:pPr>
              <a:buFont typeface="Wingdings" pitchFamily="2" charset="2"/>
              <a:buChar char="§"/>
            </a:pPr>
            <a:r>
              <a:rPr lang="en-US" sz="2400" dirty="0" smtClean="0"/>
              <a:t>   HbA1c levels (blood sugar control)</a:t>
            </a:r>
          </a:p>
          <a:p>
            <a:pPr>
              <a:buFont typeface="Wingdings" pitchFamily="2" charset="2"/>
              <a:buChar char="§"/>
            </a:pPr>
            <a:r>
              <a:rPr lang="en-US" sz="2400" dirty="0" smtClean="0"/>
              <a:t>   Body mass index scores</a:t>
            </a:r>
          </a:p>
          <a:p>
            <a:pPr>
              <a:buFont typeface="Wingdings" pitchFamily="2" charset="2"/>
              <a:buChar char="§"/>
            </a:pPr>
            <a:r>
              <a:rPr lang="en-US" sz="2400" dirty="0" smtClean="0"/>
              <a:t>   Longer, more sensitive depression screen</a:t>
            </a:r>
          </a:p>
          <a:p>
            <a:pPr>
              <a:buFont typeface="Wingdings" pitchFamily="2" charset="2"/>
              <a:buChar char="§"/>
            </a:pPr>
            <a:r>
              <a:rPr lang="en-US" sz="2400" dirty="0" smtClean="0"/>
              <a:t>   Pain scale assessments</a:t>
            </a:r>
          </a:p>
          <a:p>
            <a:pPr>
              <a:buFont typeface="Wingdings" pitchFamily="2" charset="2"/>
              <a:buChar char="§"/>
            </a:pPr>
            <a:r>
              <a:rPr lang="en-US" sz="2400" dirty="0" smtClean="0"/>
              <a:t>   Detailed health &amp; health behavior data (diet, smoking, etc)</a:t>
            </a:r>
          </a:p>
          <a:p>
            <a:pPr>
              <a:buFont typeface="Wingdings" pitchFamily="2" charset="2"/>
              <a:buChar char="§"/>
            </a:pPr>
            <a:endParaRPr lang="en-US" sz="2400" dirty="0" smtClean="0"/>
          </a:p>
          <a:p>
            <a:pPr>
              <a:buFont typeface="Wingdings" pitchFamily="2" charset="2"/>
              <a:buChar char="§"/>
            </a:pPr>
            <a:endParaRPr lang="en-US" sz="2400" dirty="0" smtClean="0"/>
          </a:p>
          <a:p>
            <a:pPr>
              <a:buFont typeface="Wingdings" pitchFamily="2" charset="2"/>
              <a:buChar char="§"/>
            </a:pPr>
            <a:r>
              <a:rPr lang="en-US" sz="2400" dirty="0" smtClean="0"/>
              <a:t>   Mechanisms for positive or null findings</a:t>
            </a:r>
          </a:p>
          <a:p>
            <a:pPr>
              <a:buFont typeface="Wingdings" pitchFamily="2" charset="2"/>
              <a:buChar char="§"/>
            </a:pPr>
            <a:endParaRPr lang="en-US" sz="2400" dirty="0" smtClean="0"/>
          </a:p>
          <a:p>
            <a:pPr>
              <a:buFont typeface="Wingdings" pitchFamily="2" charset="2"/>
              <a:buChar char="§"/>
            </a:pPr>
            <a:endParaRPr lang="en-US" sz="2400" dirty="0" smtClean="0"/>
          </a:p>
        </p:txBody>
      </p:sp>
      <p:sp>
        <p:nvSpPr>
          <p:cNvPr id="9" name="Rectangle 8"/>
          <p:cNvSpPr/>
          <p:nvPr/>
        </p:nvSpPr>
        <p:spPr>
          <a:xfrm>
            <a:off x="381000" y="4267200"/>
            <a:ext cx="8458200" cy="424732"/>
          </a:xfrm>
          <a:prstGeom prst="rect">
            <a:avLst/>
          </a:prstGeom>
          <a:solidFill>
            <a:schemeClr val="accent1">
              <a:alpha val="48000"/>
            </a:schemeClr>
          </a:solidFill>
        </p:spPr>
        <p:txBody>
          <a:bodyPr wrap="square">
            <a:spAutoFit/>
          </a:bodyPr>
          <a:lstStyle/>
          <a:p>
            <a:pPr>
              <a:lnSpc>
                <a:spcPct val="90000"/>
              </a:lnSpc>
            </a:pPr>
            <a:r>
              <a:rPr lang="en-US" sz="2400" dirty="0" smtClean="0">
                <a:ea typeface="ＭＳ Ｐゴシック" charset="-128"/>
              </a:rPr>
              <a:t>Qualitative interview data  </a:t>
            </a:r>
            <a:endParaRPr lang="en-US" sz="2400" dirty="0" smtClean="0">
              <a:solidFill>
                <a:schemeClr val="tx1"/>
              </a:solidFill>
              <a:ea typeface="ＭＳ Ｐゴシック" charset="-128"/>
            </a:endParaRPr>
          </a:p>
        </p:txBody>
      </p:sp>
      <p:sp>
        <p:nvSpPr>
          <p:cNvPr id="10" name="Rectangle 9"/>
          <p:cNvSpPr/>
          <p:nvPr/>
        </p:nvSpPr>
        <p:spPr>
          <a:xfrm>
            <a:off x="533400" y="4953001"/>
            <a:ext cx="8229600" cy="1200329"/>
          </a:xfrm>
          <a:prstGeom prst="rect">
            <a:avLst/>
          </a:prstGeom>
        </p:spPr>
        <p:txBody>
          <a:bodyPr wrap="square">
            <a:spAutoFit/>
          </a:bodyPr>
          <a:lstStyle/>
          <a:p>
            <a:endParaRPr lang="en-US" sz="2400" dirty="0" smtClean="0"/>
          </a:p>
          <a:p>
            <a:endParaRPr lang="en-US" sz="2400" dirty="0" smtClean="0"/>
          </a:p>
          <a:p>
            <a:pPr>
              <a:buFont typeface="Wingdings" pitchFamily="2" charset="2"/>
              <a:buChar char="§"/>
            </a:pPr>
            <a:r>
              <a:rPr lang="en-US" sz="2400" dirty="0" smtClean="0"/>
              <a:t>   ED data</a:t>
            </a:r>
          </a:p>
        </p:txBody>
      </p:sp>
      <p:sp>
        <p:nvSpPr>
          <p:cNvPr id="12" name="Rectangle 11"/>
          <p:cNvSpPr/>
          <p:nvPr/>
        </p:nvSpPr>
        <p:spPr>
          <a:xfrm>
            <a:off x="381000" y="5257800"/>
            <a:ext cx="8458200" cy="424732"/>
          </a:xfrm>
          <a:prstGeom prst="rect">
            <a:avLst/>
          </a:prstGeom>
          <a:solidFill>
            <a:schemeClr val="accent1">
              <a:alpha val="48000"/>
            </a:schemeClr>
          </a:solidFill>
        </p:spPr>
        <p:txBody>
          <a:bodyPr wrap="square">
            <a:spAutoFit/>
          </a:bodyPr>
          <a:lstStyle/>
          <a:p>
            <a:pPr>
              <a:lnSpc>
                <a:spcPct val="90000"/>
              </a:lnSpc>
            </a:pPr>
            <a:r>
              <a:rPr lang="en-US" sz="2400" dirty="0" smtClean="0">
                <a:ea typeface="ＭＳ Ｐゴシック" charset="-128"/>
              </a:rPr>
              <a:t>Administrative data</a:t>
            </a:r>
            <a:endParaRPr lang="en-US" sz="2400" dirty="0" smtClean="0">
              <a:solidFill>
                <a:schemeClr val="tx1"/>
              </a:solidFill>
              <a:ea typeface="ＭＳ Ｐゴシック" charset="-128"/>
            </a:endParaRPr>
          </a:p>
        </p:txBody>
      </p:sp>
      <p:sp>
        <p:nvSpPr>
          <p:cNvPr id="11" name="Slide Number Placeholder 10"/>
          <p:cNvSpPr>
            <a:spLocks noGrp="1"/>
          </p:cNvSpPr>
          <p:nvPr>
            <p:ph type="sldNum" sz="quarter" idx="12"/>
          </p:nvPr>
        </p:nvSpPr>
        <p:spPr/>
        <p:txBody>
          <a:bodyPr/>
          <a:lstStyle/>
          <a:p>
            <a:fld id="{3F887A0A-33D7-4F5F-B18D-68F52CD1D2F3}"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708025"/>
          </a:xfrm>
        </p:spPr>
        <p:txBody>
          <a:bodyPr>
            <a:normAutofit/>
          </a:bodyPr>
          <a:lstStyle/>
          <a:p>
            <a:r>
              <a:rPr lang="en-US" sz="3600" dirty="0" smtClean="0"/>
              <a:t>Discussion</a:t>
            </a:r>
            <a:endParaRPr lang="en-US" sz="3600" dirty="0"/>
          </a:p>
        </p:txBody>
      </p:sp>
      <p:sp>
        <p:nvSpPr>
          <p:cNvPr id="3" name="Subtitle 2"/>
          <p:cNvSpPr>
            <a:spLocks noGrp="1"/>
          </p:cNvSpPr>
          <p:nvPr>
            <p:ph type="subTitle" idx="1"/>
          </p:nvPr>
        </p:nvSpPr>
        <p:spPr>
          <a:xfrm>
            <a:off x="609600" y="2362200"/>
            <a:ext cx="7848600" cy="2362200"/>
          </a:xfrm>
        </p:spPr>
        <p:txBody>
          <a:bodyPr>
            <a:noAutofit/>
          </a:bodyPr>
          <a:lstStyle/>
          <a:p>
            <a:pPr algn="l">
              <a:lnSpc>
                <a:spcPct val="90000"/>
              </a:lnSpc>
              <a:buFont typeface="Wingdings" pitchFamily="2" charset="2"/>
              <a:buChar char="§"/>
            </a:pPr>
            <a:r>
              <a:rPr lang="en-US" sz="2400" dirty="0" smtClean="0">
                <a:solidFill>
                  <a:schemeClr val="tx1"/>
                </a:solidFill>
              </a:rPr>
              <a:t>    Increases in hospital, outpatient, and Rx use</a:t>
            </a:r>
          </a:p>
          <a:p>
            <a:pPr algn="l">
              <a:lnSpc>
                <a:spcPct val="90000"/>
              </a:lnSpc>
              <a:buFont typeface="Wingdings" pitchFamily="2" charset="2"/>
              <a:buChar char="§"/>
            </a:pPr>
            <a:r>
              <a:rPr lang="en-US" sz="2400" dirty="0" smtClean="0">
                <a:solidFill>
                  <a:schemeClr val="tx1"/>
                </a:solidFill>
              </a:rPr>
              <a:t>    Improvements in measures of quality and access</a:t>
            </a:r>
          </a:p>
          <a:p>
            <a:pPr algn="l">
              <a:lnSpc>
                <a:spcPct val="90000"/>
              </a:lnSpc>
              <a:buFont typeface="Wingdings" pitchFamily="2" charset="2"/>
              <a:buChar char="§"/>
            </a:pPr>
            <a:r>
              <a:rPr lang="en-US" sz="2400" dirty="0" smtClean="0">
                <a:solidFill>
                  <a:schemeClr val="tx1"/>
                </a:solidFill>
              </a:rPr>
              <a:t>    Increased use of preventative screenings</a:t>
            </a:r>
          </a:p>
          <a:p>
            <a:pPr algn="l">
              <a:lnSpc>
                <a:spcPct val="90000"/>
              </a:lnSpc>
              <a:buFont typeface="Wingdings" pitchFamily="2" charset="2"/>
              <a:buChar char="§"/>
            </a:pPr>
            <a:r>
              <a:rPr lang="en-US" sz="2400" dirty="0" smtClean="0">
                <a:solidFill>
                  <a:schemeClr val="tx1"/>
                </a:solidFill>
              </a:rPr>
              <a:t>    Reductions in financial strain, medical collections</a:t>
            </a:r>
          </a:p>
          <a:p>
            <a:pPr algn="l">
              <a:lnSpc>
                <a:spcPct val="90000"/>
              </a:lnSpc>
              <a:buFont typeface="Wingdings" pitchFamily="2" charset="2"/>
              <a:buChar char="§"/>
            </a:pPr>
            <a:r>
              <a:rPr lang="en-US" sz="2400" dirty="0" smtClean="0">
                <a:solidFill>
                  <a:schemeClr val="tx1"/>
                </a:solidFill>
              </a:rPr>
              <a:t>    Significant improvement in physical and mental health</a:t>
            </a:r>
          </a:p>
        </p:txBody>
      </p:sp>
      <p:sp>
        <p:nvSpPr>
          <p:cNvPr id="4" name="Rectangle 3"/>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59436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265827" y="5562600"/>
            <a:ext cx="687173" cy="835904"/>
          </a:xfrm>
          <a:prstGeom prst="rect">
            <a:avLst/>
          </a:prstGeom>
        </p:spPr>
      </p:pic>
      <p:sp>
        <p:nvSpPr>
          <p:cNvPr id="9" name="Rectangle 8"/>
          <p:cNvSpPr/>
          <p:nvPr/>
        </p:nvSpPr>
        <p:spPr>
          <a:xfrm>
            <a:off x="457200" y="1447800"/>
            <a:ext cx="8305800" cy="757130"/>
          </a:xfrm>
          <a:prstGeom prst="rect">
            <a:avLst/>
          </a:prstGeom>
          <a:solidFill>
            <a:schemeClr val="accent1">
              <a:alpha val="48000"/>
            </a:schemeClr>
          </a:solidFill>
        </p:spPr>
        <p:txBody>
          <a:bodyPr wrap="square">
            <a:spAutoFit/>
          </a:bodyPr>
          <a:lstStyle/>
          <a:p>
            <a:pPr>
              <a:lnSpc>
                <a:spcPct val="90000"/>
              </a:lnSpc>
            </a:pPr>
            <a:r>
              <a:rPr lang="en-US" sz="2400" i="1" dirty="0" smtClean="0">
                <a:solidFill>
                  <a:schemeClr val="tx1"/>
                </a:solidFill>
                <a:ea typeface="ＭＳ Ｐゴシック" charset="-128"/>
              </a:rPr>
              <a:t>One year after expanded access to insurance, we find that Medicaid really made a difference.</a:t>
            </a:r>
          </a:p>
        </p:txBody>
      </p:sp>
      <p:sp>
        <p:nvSpPr>
          <p:cNvPr id="8" name="Rectangle 7"/>
          <p:cNvSpPr/>
          <p:nvPr/>
        </p:nvSpPr>
        <p:spPr>
          <a:xfrm>
            <a:off x="381000" y="4572000"/>
            <a:ext cx="8305800" cy="757130"/>
          </a:xfrm>
          <a:prstGeom prst="rect">
            <a:avLst/>
          </a:prstGeom>
          <a:solidFill>
            <a:schemeClr val="accent1">
              <a:alpha val="48000"/>
            </a:schemeClr>
          </a:solidFill>
        </p:spPr>
        <p:txBody>
          <a:bodyPr wrap="square">
            <a:spAutoFit/>
          </a:bodyPr>
          <a:lstStyle/>
          <a:p>
            <a:pPr>
              <a:lnSpc>
                <a:spcPct val="90000"/>
              </a:lnSpc>
            </a:pPr>
            <a:r>
              <a:rPr lang="en-US" sz="2400" i="1" dirty="0" smtClean="0">
                <a:solidFill>
                  <a:schemeClr val="tx1"/>
                </a:solidFill>
                <a:ea typeface="ＭＳ Ｐゴシック" charset="-128"/>
              </a:rPr>
              <a:t>It didn’t “pay for itself” (by immediately reducing ED visits, for example), but the benefits were considerable.</a:t>
            </a:r>
          </a:p>
        </p:txBody>
      </p:sp>
      <p:sp>
        <p:nvSpPr>
          <p:cNvPr id="10" name="Slide Number Placeholder 9"/>
          <p:cNvSpPr>
            <a:spLocks noGrp="1"/>
          </p:cNvSpPr>
          <p:nvPr>
            <p:ph type="sldNum" sz="quarter" idx="12"/>
          </p:nvPr>
        </p:nvSpPr>
        <p:spPr/>
        <p:txBody>
          <a:bodyPr/>
          <a:lstStyle/>
          <a:p>
            <a:fld id="{3F887A0A-33D7-4F5F-B18D-68F52CD1D2F3}"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708025"/>
          </a:xfrm>
        </p:spPr>
        <p:txBody>
          <a:bodyPr>
            <a:normAutofit/>
          </a:bodyPr>
          <a:lstStyle/>
          <a:p>
            <a:r>
              <a:rPr lang="en-US" sz="3600" dirty="0" smtClean="0"/>
              <a:t>Did We Learn Anything New?</a:t>
            </a:r>
            <a:endParaRPr lang="en-US" sz="3600" dirty="0"/>
          </a:p>
        </p:txBody>
      </p:sp>
      <p:sp>
        <p:nvSpPr>
          <p:cNvPr id="3" name="Subtitle 2"/>
          <p:cNvSpPr>
            <a:spLocks noGrp="1"/>
          </p:cNvSpPr>
          <p:nvPr>
            <p:ph type="subTitle" idx="1"/>
          </p:nvPr>
        </p:nvSpPr>
        <p:spPr>
          <a:xfrm>
            <a:off x="457200" y="2971800"/>
            <a:ext cx="8001000" cy="1600200"/>
          </a:xfrm>
        </p:spPr>
        <p:txBody>
          <a:bodyPr>
            <a:noAutofit/>
          </a:bodyPr>
          <a:lstStyle/>
          <a:p>
            <a:pPr algn="l">
              <a:lnSpc>
                <a:spcPct val="90000"/>
              </a:lnSpc>
            </a:pPr>
            <a:r>
              <a:rPr lang="en-US" sz="2400" dirty="0" smtClean="0">
                <a:solidFill>
                  <a:schemeClr val="tx1"/>
                </a:solidFill>
              </a:rPr>
              <a:t>Consistent with the theory of adverse selection</a:t>
            </a:r>
          </a:p>
        </p:txBody>
      </p:sp>
      <p:sp>
        <p:nvSpPr>
          <p:cNvPr id="4" name="Rectangle 3"/>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59436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265827" y="5562600"/>
            <a:ext cx="687173" cy="835904"/>
          </a:xfrm>
          <a:prstGeom prst="rect">
            <a:avLst/>
          </a:prstGeom>
        </p:spPr>
      </p:pic>
      <p:sp>
        <p:nvSpPr>
          <p:cNvPr id="9" name="Rectangle 8"/>
          <p:cNvSpPr/>
          <p:nvPr/>
        </p:nvSpPr>
        <p:spPr>
          <a:xfrm>
            <a:off x="457200" y="1524000"/>
            <a:ext cx="8305800" cy="1089529"/>
          </a:xfrm>
          <a:prstGeom prst="rect">
            <a:avLst/>
          </a:prstGeom>
          <a:solidFill>
            <a:schemeClr val="accent1">
              <a:alpha val="48000"/>
            </a:schemeClr>
          </a:solidFill>
        </p:spPr>
        <p:txBody>
          <a:bodyPr wrap="square">
            <a:spAutoFit/>
          </a:bodyPr>
          <a:lstStyle/>
          <a:p>
            <a:pPr>
              <a:lnSpc>
                <a:spcPct val="90000"/>
              </a:lnSpc>
            </a:pPr>
            <a:r>
              <a:rPr lang="en-US" sz="2400" i="1" dirty="0" smtClean="0">
                <a:solidFill>
                  <a:schemeClr val="tx1"/>
                </a:solidFill>
                <a:ea typeface="ＭＳ Ｐゴシック" charset="-128"/>
              </a:rPr>
              <a:t>Compared to other national surveys, and non-experimental variation in our sample, we found </a:t>
            </a:r>
            <a:r>
              <a:rPr lang="en-US" sz="2400" i="1" u="sng" dirty="0" smtClean="0">
                <a:solidFill>
                  <a:schemeClr val="tx1"/>
                </a:solidFill>
                <a:ea typeface="ＭＳ Ｐゴシック" charset="-128"/>
              </a:rPr>
              <a:t>smaller increases in health care use </a:t>
            </a:r>
            <a:r>
              <a:rPr lang="en-US" sz="2400" i="1" dirty="0" smtClean="0">
                <a:solidFill>
                  <a:schemeClr val="tx1"/>
                </a:solidFill>
                <a:ea typeface="ＭＳ Ｐゴシック" charset="-128"/>
              </a:rPr>
              <a:t>and </a:t>
            </a:r>
            <a:r>
              <a:rPr lang="en-US" sz="2400" i="1" u="sng" dirty="0" smtClean="0">
                <a:solidFill>
                  <a:schemeClr val="tx1"/>
                </a:solidFill>
                <a:ea typeface="ＭＳ Ｐゴシック" charset="-128"/>
              </a:rPr>
              <a:t>bigger effects on health.</a:t>
            </a:r>
          </a:p>
        </p:txBody>
      </p:sp>
      <p:sp>
        <p:nvSpPr>
          <p:cNvPr id="10" name="Subtitle 2"/>
          <p:cNvSpPr txBox="1">
            <a:spLocks/>
          </p:cNvSpPr>
          <p:nvPr/>
        </p:nvSpPr>
        <p:spPr>
          <a:xfrm>
            <a:off x="685800" y="4191000"/>
            <a:ext cx="7848600" cy="1219200"/>
          </a:xfrm>
          <a:prstGeom prst="rect">
            <a:avLst/>
          </a:prstGeom>
        </p:spPr>
        <p:txBody>
          <a:bodyPr vert="horz" lIns="91440" tIns="45720" rIns="91440" bIns="45720" rtlCol="0">
            <a:noAutofit/>
          </a:bodyPr>
          <a:lstStyle/>
          <a:p>
            <a:pPr marL="0" marR="0" lvl="0" indent="0" algn="l" defTabSz="914400" rtl="0" eaLnBrk="1" fontAlgn="auto" latinLnBrk="0" hangingPunct="1">
              <a:lnSpc>
                <a:spcPct val="90000"/>
              </a:lnSpc>
              <a:spcBef>
                <a:spcPct val="20000"/>
              </a:spcBef>
              <a:spcAft>
                <a:spcPts val="0"/>
              </a:spcAft>
              <a:buClrTx/>
              <a:buSzTx/>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Slide Number Placeholder 10"/>
          <p:cNvSpPr>
            <a:spLocks noGrp="1"/>
          </p:cNvSpPr>
          <p:nvPr>
            <p:ph type="sldNum" sz="quarter" idx="12"/>
          </p:nvPr>
        </p:nvSpPr>
        <p:spPr/>
        <p:txBody>
          <a:bodyPr/>
          <a:lstStyle/>
          <a:p>
            <a:fld id="{3F887A0A-33D7-4F5F-B18D-68F52CD1D2F3}" type="slidenum">
              <a:rPr lang="en-US" smtClean="0"/>
              <a:pPr/>
              <a:t>18</a:t>
            </a:fld>
            <a:endParaRPr lang="en-US"/>
          </a:p>
        </p:txBody>
      </p:sp>
      <p:pic>
        <p:nvPicPr>
          <p:cNvPr id="257025" name="Picture 1"/>
          <p:cNvPicPr>
            <a:picLocks noChangeAspect="1" noChangeArrowheads="1"/>
          </p:cNvPicPr>
          <p:nvPr/>
        </p:nvPicPr>
        <p:blipFill>
          <a:blip r:embed="rId4" cstate="print"/>
          <a:srcRect/>
          <a:stretch>
            <a:fillRect/>
          </a:stretch>
        </p:blipFill>
        <p:spPr bwMode="auto">
          <a:xfrm>
            <a:off x="6934200" y="2819400"/>
            <a:ext cx="1933575" cy="303538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708025"/>
          </a:xfrm>
        </p:spPr>
        <p:txBody>
          <a:bodyPr>
            <a:normAutofit/>
          </a:bodyPr>
          <a:lstStyle/>
          <a:p>
            <a:r>
              <a:rPr lang="en-US" sz="3600" dirty="0" smtClean="0"/>
              <a:t>Broader Policy Lessons</a:t>
            </a:r>
            <a:endParaRPr lang="en-US" sz="3600" dirty="0"/>
          </a:p>
        </p:txBody>
      </p:sp>
      <p:sp>
        <p:nvSpPr>
          <p:cNvPr id="4" name="Rectangle 3"/>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62484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265827" y="5867400"/>
            <a:ext cx="687173" cy="835904"/>
          </a:xfrm>
          <a:prstGeom prst="rect">
            <a:avLst/>
          </a:prstGeom>
        </p:spPr>
      </p:pic>
      <p:sp>
        <p:nvSpPr>
          <p:cNvPr id="9" name="Rectangle 8"/>
          <p:cNvSpPr/>
          <p:nvPr/>
        </p:nvSpPr>
        <p:spPr>
          <a:xfrm>
            <a:off x="533400" y="1143000"/>
            <a:ext cx="8001000" cy="4031873"/>
          </a:xfrm>
          <a:prstGeom prst="rect">
            <a:avLst/>
          </a:prstGeom>
        </p:spPr>
        <p:txBody>
          <a:bodyPr wrap="square">
            <a:spAutoFit/>
          </a:bodyPr>
          <a:lstStyle/>
          <a:p>
            <a:endParaRPr lang="en-US" sz="2400" dirty="0" smtClean="0"/>
          </a:p>
          <a:p>
            <a:r>
              <a:rPr lang="en-US" sz="2400" dirty="0"/>
              <a:t>No evidence of private insurance “crowd-out”</a:t>
            </a:r>
          </a:p>
          <a:p>
            <a:endParaRPr lang="en-US" sz="2400" dirty="0" smtClean="0"/>
          </a:p>
          <a:p>
            <a:r>
              <a:rPr lang="en-US" sz="2400" dirty="0" smtClean="0"/>
              <a:t>Our population is very similar to the target PPACA Medicaid expansion population </a:t>
            </a:r>
          </a:p>
          <a:p>
            <a:pPr lvl="1">
              <a:buFont typeface="Wingdings" pitchFamily="2" charset="2"/>
              <a:buChar char="§"/>
            </a:pPr>
            <a:r>
              <a:rPr lang="en-US" sz="2400" b="1" dirty="0" smtClean="0"/>
              <a:t>   </a:t>
            </a:r>
            <a:r>
              <a:rPr lang="en-US" sz="2400" dirty="0" smtClean="0"/>
              <a:t>Caveats</a:t>
            </a:r>
          </a:p>
          <a:p>
            <a:pPr lvl="2">
              <a:buFont typeface="Wingdings" pitchFamily="2" charset="2"/>
              <a:buChar char="§"/>
            </a:pPr>
            <a:r>
              <a:rPr lang="en-US" sz="2400" dirty="0" smtClean="0"/>
              <a:t>   </a:t>
            </a:r>
            <a:r>
              <a:rPr lang="en-US" sz="2200" dirty="0" smtClean="0"/>
              <a:t>Oregon’s system wasn’t likely strained by the expansion</a:t>
            </a:r>
          </a:p>
          <a:p>
            <a:pPr lvl="2">
              <a:buFont typeface="Wingdings" pitchFamily="2" charset="2"/>
              <a:buChar char="§"/>
            </a:pPr>
            <a:r>
              <a:rPr lang="en-US" sz="2200" dirty="0" smtClean="0"/>
              <a:t>   Mandate may reach a different population</a:t>
            </a:r>
          </a:p>
          <a:p>
            <a:pPr lvl="2">
              <a:buFont typeface="Wingdings" pitchFamily="2" charset="2"/>
              <a:buChar char="§"/>
            </a:pPr>
            <a:r>
              <a:rPr lang="en-US" sz="2200" dirty="0" smtClean="0"/>
              <a:t>   Oregon’s population isn’t fully representative</a:t>
            </a:r>
          </a:p>
          <a:p>
            <a:pPr lvl="2">
              <a:buFont typeface="Wingdings" pitchFamily="2" charset="2"/>
              <a:buChar char="§"/>
            </a:pPr>
            <a:r>
              <a:rPr lang="en-US" sz="2200" dirty="0" smtClean="0"/>
              <a:t>   Longer-run effects may differ</a:t>
            </a:r>
          </a:p>
          <a:p>
            <a:pPr lvl="2"/>
            <a:endParaRPr lang="en-US" sz="2200" dirty="0" smtClean="0"/>
          </a:p>
        </p:txBody>
      </p:sp>
      <p:sp>
        <p:nvSpPr>
          <p:cNvPr id="10" name="Slide Number Placeholder 9"/>
          <p:cNvSpPr>
            <a:spLocks noGrp="1"/>
          </p:cNvSpPr>
          <p:nvPr>
            <p:ph type="sldNum" sz="quarter" idx="12"/>
          </p:nvPr>
        </p:nvSpPr>
        <p:spPr/>
        <p:txBody>
          <a:bodyPr/>
          <a:lstStyle/>
          <a:p>
            <a:fld id="{3F887A0A-33D7-4F5F-B18D-68F52CD1D2F3}"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784225"/>
          </a:xfrm>
        </p:spPr>
        <p:txBody>
          <a:bodyPr>
            <a:noAutofit/>
          </a:bodyPr>
          <a:lstStyle/>
          <a:p>
            <a:pPr algn="l"/>
            <a:r>
              <a:rPr lang="en-US" sz="3200" dirty="0" smtClean="0"/>
              <a:t>The Question – To Expand or Not to Expand?</a:t>
            </a:r>
            <a:endParaRPr lang="en-US" sz="3200" dirty="0"/>
          </a:p>
        </p:txBody>
      </p:sp>
      <p:sp>
        <p:nvSpPr>
          <p:cNvPr id="4" name="Rectangle 3"/>
          <p:cNvSpPr/>
          <p:nvPr/>
        </p:nvSpPr>
        <p:spPr>
          <a:xfrm>
            <a:off x="0" y="12954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6250696"/>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265827" y="5869696"/>
            <a:ext cx="687173" cy="835904"/>
          </a:xfrm>
          <a:prstGeom prst="rect">
            <a:avLst/>
          </a:prstGeom>
        </p:spPr>
      </p:pic>
      <p:sp>
        <p:nvSpPr>
          <p:cNvPr id="8" name="Rectangle 7"/>
          <p:cNvSpPr/>
          <p:nvPr/>
        </p:nvSpPr>
        <p:spPr>
          <a:xfrm>
            <a:off x="533400" y="2743200"/>
            <a:ext cx="8610600" cy="2677656"/>
          </a:xfrm>
          <a:prstGeom prst="rect">
            <a:avLst/>
          </a:prstGeom>
        </p:spPr>
        <p:txBody>
          <a:bodyPr wrap="square">
            <a:spAutoFit/>
          </a:bodyPr>
          <a:lstStyle/>
          <a:p>
            <a:r>
              <a:rPr lang="en-US" sz="2400" dirty="0" smtClean="0"/>
              <a:t>Costs - Health </a:t>
            </a:r>
            <a:r>
              <a:rPr lang="en-US" sz="2400" dirty="0"/>
              <a:t>care </a:t>
            </a:r>
            <a:r>
              <a:rPr lang="en-US" sz="2400" dirty="0" smtClean="0"/>
              <a:t>access &amp; utilization</a:t>
            </a:r>
            <a:endParaRPr lang="en-US" sz="2400" dirty="0"/>
          </a:p>
          <a:p>
            <a:r>
              <a:rPr lang="en-US" sz="2400" dirty="0" smtClean="0"/>
              <a:t>Benefits – Financial</a:t>
            </a:r>
          </a:p>
          <a:p>
            <a:r>
              <a:rPr lang="en-US" sz="2400" dirty="0" smtClean="0"/>
              <a:t>Benefits - </a:t>
            </a:r>
            <a:r>
              <a:rPr lang="en-US" sz="2400" dirty="0"/>
              <a:t>Health</a:t>
            </a:r>
          </a:p>
          <a:p>
            <a:endParaRPr lang="en-US" sz="2400" dirty="0" smtClean="0"/>
          </a:p>
          <a:p>
            <a:endParaRPr lang="en-US" sz="2400" dirty="0"/>
          </a:p>
          <a:p>
            <a:r>
              <a:rPr lang="en-US" sz="2400" dirty="0" smtClean="0"/>
              <a:t>According to the Kaiser Family Foundation, Georgia has over a million uninsured adults below 138% of Federal Poverty Level</a:t>
            </a:r>
          </a:p>
        </p:txBody>
      </p:sp>
      <p:sp>
        <p:nvSpPr>
          <p:cNvPr id="9" name="Rectangle 8"/>
          <p:cNvSpPr/>
          <p:nvPr/>
        </p:nvSpPr>
        <p:spPr>
          <a:xfrm>
            <a:off x="456513" y="1782716"/>
            <a:ext cx="8305800" cy="757130"/>
          </a:xfrm>
          <a:prstGeom prst="rect">
            <a:avLst/>
          </a:prstGeom>
          <a:solidFill>
            <a:schemeClr val="accent1">
              <a:alpha val="48000"/>
            </a:schemeClr>
          </a:solidFill>
        </p:spPr>
        <p:txBody>
          <a:bodyPr wrap="square">
            <a:spAutoFit/>
          </a:bodyPr>
          <a:lstStyle/>
          <a:p>
            <a:pPr>
              <a:lnSpc>
                <a:spcPct val="90000"/>
              </a:lnSpc>
            </a:pPr>
            <a:r>
              <a:rPr lang="en-US" sz="2400" i="1" dirty="0" smtClean="0">
                <a:solidFill>
                  <a:schemeClr val="tx1"/>
                </a:solidFill>
                <a:ea typeface="ＭＳ Ｐゴシック" charset="-128"/>
              </a:rPr>
              <a:t>What are the costs and benefits of expanding access to public health insurance for low income adults?</a:t>
            </a:r>
          </a:p>
        </p:txBody>
      </p:sp>
      <p:sp>
        <p:nvSpPr>
          <p:cNvPr id="10" name="Slide Number Placeholder 9"/>
          <p:cNvSpPr>
            <a:spLocks noGrp="1"/>
          </p:cNvSpPr>
          <p:nvPr>
            <p:ph type="sldNum" sz="quarter" idx="12"/>
          </p:nvPr>
        </p:nvSpPr>
        <p:spPr/>
        <p:txBody>
          <a:bodyPr/>
          <a:lstStyle/>
          <a:p>
            <a:fld id="{3F887A0A-33D7-4F5F-B18D-68F52CD1D2F3}"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381000"/>
            <a:ext cx="7772400" cy="708025"/>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tx1"/>
                </a:solidFill>
                <a:effectLst/>
                <a:uLnTx/>
                <a:uFillTx/>
                <a:latin typeface="+mj-lt"/>
                <a:ea typeface="+mj-ea"/>
                <a:cs typeface="+mj-cs"/>
              </a:rPr>
              <a:t>Acknowledgements</a:t>
            </a: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Rectangle 2"/>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0" y="62484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2" cstate="print"/>
          <a:stretch>
            <a:fillRect/>
          </a:stretch>
        </p:blipFill>
        <p:spPr>
          <a:xfrm>
            <a:off x="4265827" y="5867400"/>
            <a:ext cx="687173" cy="835904"/>
          </a:xfrm>
          <a:prstGeom prst="rect">
            <a:avLst/>
          </a:prstGeom>
        </p:spPr>
      </p:pic>
      <p:sp>
        <p:nvSpPr>
          <p:cNvPr id="6" name="Rectangle 3"/>
          <p:cNvSpPr txBox="1">
            <a:spLocks noChangeArrowheads="1"/>
          </p:cNvSpPr>
          <p:nvPr/>
        </p:nvSpPr>
        <p:spPr bwMode="auto">
          <a:xfrm>
            <a:off x="4876800" y="1752600"/>
            <a:ext cx="3810000" cy="3962400"/>
          </a:xfrm>
          <a:prstGeom prst="rect">
            <a:avLst/>
          </a:prstGeom>
          <a:solidFill>
            <a:schemeClr val="accent1">
              <a:alpha val="50000"/>
            </a:schemeClr>
          </a:solidFill>
          <a:ln w="9525">
            <a:noFill/>
            <a:miter lim="800000"/>
            <a:headEnd/>
            <a:tailEnd/>
          </a:ln>
        </p:spPr>
        <p:txBody>
          <a:bodyPr/>
          <a:lstStyle/>
          <a:p>
            <a:pPr marL="342900" indent="-342900" algn="ctr">
              <a:spcBef>
                <a:spcPts val="600"/>
              </a:spcBef>
              <a:buClr>
                <a:schemeClr val="accent1"/>
              </a:buClr>
              <a:buSzPct val="65000"/>
            </a:pPr>
            <a:r>
              <a:rPr lang="en-US" b="1" dirty="0" smtClean="0"/>
              <a:t>OHS RECEIVED SUPPORT FROM:</a:t>
            </a:r>
          </a:p>
          <a:p>
            <a:pPr marL="342900" indent="-342900">
              <a:spcBef>
                <a:spcPts val="600"/>
              </a:spcBef>
              <a:buClr>
                <a:schemeClr val="accent1"/>
              </a:buClr>
              <a:buSzPct val="65000"/>
            </a:pPr>
            <a:endParaRPr lang="en-US" sz="1600" dirty="0" smtClean="0"/>
          </a:p>
          <a:p>
            <a:pPr marL="342900" indent="-342900">
              <a:spcBef>
                <a:spcPct val="20000"/>
              </a:spcBef>
              <a:buClr>
                <a:schemeClr val="accent1"/>
              </a:buClr>
              <a:buSzPct val="65000"/>
              <a:buFont typeface="Wingdings" charset="2"/>
              <a:buChar char="n"/>
            </a:pPr>
            <a:r>
              <a:rPr lang="en-US" dirty="0" smtClean="0"/>
              <a:t>Robert Wood Johnson Foundation</a:t>
            </a:r>
          </a:p>
          <a:p>
            <a:pPr marL="342900" indent="-342900">
              <a:spcBef>
                <a:spcPct val="20000"/>
              </a:spcBef>
              <a:buClr>
                <a:schemeClr val="accent1"/>
              </a:buClr>
              <a:buSzPct val="65000"/>
              <a:buFont typeface="Wingdings" charset="2"/>
              <a:buChar char="n"/>
            </a:pPr>
            <a:r>
              <a:rPr lang="en-US" dirty="0" smtClean="0"/>
              <a:t>Sloan Foundation</a:t>
            </a:r>
          </a:p>
          <a:p>
            <a:pPr marL="342900" indent="-342900">
              <a:spcBef>
                <a:spcPct val="20000"/>
              </a:spcBef>
              <a:buClr>
                <a:schemeClr val="accent1"/>
              </a:buClr>
              <a:buSzPct val="65000"/>
              <a:buFont typeface="Wingdings" charset="2"/>
              <a:buChar char="n"/>
            </a:pPr>
            <a:r>
              <a:rPr lang="en-US" dirty="0" smtClean="0"/>
              <a:t>California Health Care Foundation</a:t>
            </a:r>
          </a:p>
          <a:p>
            <a:pPr marL="342900" indent="-342900">
              <a:spcBef>
                <a:spcPct val="20000"/>
              </a:spcBef>
              <a:buClr>
                <a:schemeClr val="accent1"/>
              </a:buClr>
              <a:buSzPct val="65000"/>
              <a:buFont typeface="Wingdings" charset="2"/>
              <a:buChar char="n"/>
            </a:pPr>
            <a:r>
              <a:rPr lang="en-US" dirty="0" smtClean="0"/>
              <a:t>MacArthur Foundation</a:t>
            </a:r>
          </a:p>
          <a:p>
            <a:pPr marL="342900" indent="-342900">
              <a:spcBef>
                <a:spcPct val="20000"/>
              </a:spcBef>
              <a:buClr>
                <a:schemeClr val="accent1"/>
              </a:buClr>
              <a:buSzPct val="65000"/>
              <a:buFont typeface="Wingdings" charset="2"/>
              <a:buChar char="n"/>
            </a:pPr>
            <a:r>
              <a:rPr lang="en-US" dirty="0" smtClean="0"/>
              <a:t>Smith-Richardson Foundation</a:t>
            </a:r>
          </a:p>
          <a:p>
            <a:pPr marL="342900" indent="-342900">
              <a:spcBef>
                <a:spcPct val="20000"/>
              </a:spcBef>
              <a:buClr>
                <a:schemeClr val="accent1"/>
              </a:buClr>
              <a:buSzPct val="65000"/>
              <a:buFont typeface="Wingdings" charset="2"/>
              <a:buChar char="n"/>
            </a:pPr>
            <a:r>
              <a:rPr lang="en-US" dirty="0" smtClean="0"/>
              <a:t>National Institutes of Health (NIH)</a:t>
            </a:r>
          </a:p>
          <a:p>
            <a:pPr marL="342900" indent="-342900">
              <a:spcBef>
                <a:spcPct val="20000"/>
              </a:spcBef>
              <a:buClr>
                <a:schemeClr val="accent1"/>
              </a:buClr>
              <a:buSzPct val="65000"/>
              <a:buFont typeface="Wingdings" charset="2"/>
              <a:buChar char="n"/>
            </a:pPr>
            <a:r>
              <a:rPr lang="en-US" dirty="0" smtClean="0"/>
              <a:t>Centers for Medicare &amp; Medicaid Services (CMS)</a:t>
            </a:r>
          </a:p>
          <a:p>
            <a:pPr marL="342900" indent="-342900">
              <a:spcBef>
                <a:spcPct val="20000"/>
              </a:spcBef>
              <a:buClr>
                <a:schemeClr val="accent1"/>
              </a:buClr>
              <a:buSzPct val="65000"/>
              <a:buFont typeface="Wingdings" charset="2"/>
              <a:buChar char="n"/>
            </a:pPr>
            <a:r>
              <a:rPr lang="en-US" dirty="0" smtClean="0"/>
              <a:t>HHS Assistant Secretary for Planning &amp; Evaluation (ASPE)</a:t>
            </a:r>
          </a:p>
          <a:p>
            <a:pPr marL="342900" indent="-342900">
              <a:spcBef>
                <a:spcPct val="20000"/>
              </a:spcBef>
              <a:buClr>
                <a:schemeClr val="accent1"/>
              </a:buClr>
              <a:buSzPct val="65000"/>
              <a:buFont typeface="Wingdings" charset="2"/>
              <a:buChar char="n"/>
            </a:pPr>
            <a:endParaRPr lang="en-US" dirty="0" smtClean="0"/>
          </a:p>
        </p:txBody>
      </p:sp>
      <p:sp>
        <p:nvSpPr>
          <p:cNvPr id="7" name="Rectangle 3"/>
          <p:cNvSpPr txBox="1">
            <a:spLocks noChangeArrowheads="1"/>
          </p:cNvSpPr>
          <p:nvPr/>
        </p:nvSpPr>
        <p:spPr bwMode="auto">
          <a:xfrm>
            <a:off x="381000" y="1752600"/>
            <a:ext cx="4191000" cy="3276600"/>
          </a:xfrm>
          <a:prstGeom prst="rect">
            <a:avLst/>
          </a:prstGeom>
          <a:noFill/>
          <a:ln w="9525">
            <a:noFill/>
            <a:miter lim="800000"/>
            <a:headEnd/>
            <a:tailEnd/>
          </a:ln>
        </p:spPr>
        <p:txBody>
          <a:bodyPr/>
          <a:lstStyle/>
          <a:p>
            <a:pPr marL="342900" indent="-342900">
              <a:spcBef>
                <a:spcPts val="600"/>
              </a:spcBef>
              <a:buClr>
                <a:schemeClr val="accent1"/>
              </a:buClr>
              <a:buSzPct val="65000"/>
            </a:pPr>
            <a:r>
              <a:rPr lang="en-US" sz="2000" b="1" dirty="0" smtClean="0"/>
              <a:t>PARTNERS</a:t>
            </a:r>
          </a:p>
          <a:p>
            <a:pPr marL="342900" indent="-342900">
              <a:spcBef>
                <a:spcPts val="600"/>
              </a:spcBef>
              <a:buClr>
                <a:schemeClr val="accent1"/>
              </a:buClr>
              <a:buSzPct val="65000"/>
            </a:pPr>
            <a:endParaRPr lang="en-US" dirty="0" smtClean="0"/>
          </a:p>
          <a:p>
            <a:pPr marL="342900" indent="-342900">
              <a:spcBef>
                <a:spcPts val="600"/>
              </a:spcBef>
              <a:buClr>
                <a:schemeClr val="accent1"/>
              </a:buClr>
              <a:buSzPct val="65000"/>
            </a:pPr>
            <a:r>
              <a:rPr lang="en-US" dirty="0" smtClean="0"/>
              <a:t>Providence: CORE</a:t>
            </a:r>
          </a:p>
          <a:p>
            <a:pPr marL="342900" indent="-342900">
              <a:spcBef>
                <a:spcPts val="600"/>
              </a:spcBef>
              <a:buClr>
                <a:schemeClr val="accent1"/>
              </a:buClr>
              <a:buSzPct val="65000"/>
            </a:pPr>
            <a:r>
              <a:rPr lang="en-US" dirty="0" smtClean="0"/>
              <a:t>NBER/Harvard/MIT</a:t>
            </a:r>
          </a:p>
          <a:p>
            <a:pPr marL="342900" indent="-342900">
              <a:spcBef>
                <a:spcPts val="600"/>
              </a:spcBef>
              <a:buClr>
                <a:schemeClr val="accent1"/>
              </a:buClr>
              <a:buSzPct val="65000"/>
            </a:pPr>
            <a:r>
              <a:rPr lang="en-US" dirty="0" smtClean="0"/>
              <a:t>OHPR/Oregon Health Authority</a:t>
            </a:r>
          </a:p>
          <a:p>
            <a:pPr marL="342900" indent="-342900">
              <a:spcBef>
                <a:spcPts val="600"/>
              </a:spcBef>
              <a:buClr>
                <a:schemeClr val="accent1"/>
              </a:buClr>
              <a:buSzPct val="65000"/>
            </a:pPr>
            <a:r>
              <a:rPr lang="en-US" dirty="0" smtClean="0"/>
              <a:t>OHREC</a:t>
            </a:r>
          </a:p>
          <a:p>
            <a:pPr marL="342900" indent="-342900">
              <a:spcBef>
                <a:spcPts val="600"/>
              </a:spcBef>
              <a:buClr>
                <a:schemeClr val="accent1"/>
              </a:buClr>
              <a:buSzPct val="65000"/>
            </a:pPr>
            <a:r>
              <a:rPr lang="en-US" dirty="0" smtClean="0"/>
              <a:t>Portland State University</a:t>
            </a:r>
          </a:p>
          <a:p>
            <a:pPr marL="342900" indent="-342900">
              <a:spcBef>
                <a:spcPts val="600"/>
              </a:spcBef>
              <a:buClr>
                <a:schemeClr val="accent1"/>
              </a:buClr>
              <a:buSzPct val="65000"/>
            </a:pPr>
            <a:endParaRPr lang="en-US" dirty="0" smtClean="0"/>
          </a:p>
          <a:p>
            <a:pPr marL="342900" indent="-342900">
              <a:spcBef>
                <a:spcPts val="600"/>
              </a:spcBef>
              <a:buClr>
                <a:schemeClr val="accent1"/>
              </a:buClr>
              <a:buSzPct val="65000"/>
            </a:pPr>
            <a:endParaRPr lang="en-US" sz="2000" dirty="0" smtClean="0"/>
          </a:p>
          <a:p>
            <a:pPr marL="342900" indent="-342900">
              <a:spcBef>
                <a:spcPts val="600"/>
              </a:spcBef>
              <a:buClr>
                <a:schemeClr val="accent1"/>
              </a:buClr>
              <a:buSzPct val="65000"/>
            </a:pPr>
            <a:endParaRPr lang="en-US" sz="2000" dirty="0" smtClean="0"/>
          </a:p>
          <a:p>
            <a:pPr marL="342900" indent="-342900" algn="ctr">
              <a:spcBef>
                <a:spcPct val="20000"/>
              </a:spcBef>
              <a:buClr>
                <a:schemeClr val="accent1"/>
              </a:buClr>
              <a:buSzPct val="65000"/>
              <a:buFont typeface="Wingdings" charset="2"/>
              <a:buChar char="n"/>
            </a:pPr>
            <a:endParaRPr lang="en-US" dirty="0"/>
          </a:p>
        </p:txBody>
      </p:sp>
      <p:cxnSp>
        <p:nvCxnSpPr>
          <p:cNvPr id="8" name="Straight Connector 7"/>
          <p:cNvCxnSpPr/>
          <p:nvPr/>
        </p:nvCxnSpPr>
        <p:spPr>
          <a:xfrm>
            <a:off x="5638800" y="2286000"/>
            <a:ext cx="23622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57200" y="2286000"/>
            <a:ext cx="23622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019800" y="6248400"/>
            <a:ext cx="2852063" cy="341632"/>
          </a:xfrm>
          <a:prstGeom prst="rect">
            <a:avLst/>
          </a:prstGeom>
        </p:spPr>
        <p:txBody>
          <a:bodyPr wrap="none">
            <a:spAutoFit/>
          </a:bodyPr>
          <a:lstStyle/>
          <a:p>
            <a:pPr>
              <a:lnSpc>
                <a:spcPct val="90000"/>
              </a:lnSpc>
            </a:pPr>
            <a:r>
              <a:rPr lang="en-US" dirty="0" smtClean="0">
                <a:ea typeface="ＭＳ Ｐゴシック" charset="-128"/>
              </a:rPr>
              <a:t>www.oregonhealthstudy.org</a:t>
            </a:r>
            <a:endParaRPr lang="en-US" u="sng" dirty="0" smtClean="0">
              <a:ea typeface="ＭＳ Ｐゴシック" charset="-128"/>
            </a:endParaRPr>
          </a:p>
        </p:txBody>
      </p:sp>
      <p:sp>
        <p:nvSpPr>
          <p:cNvPr id="12" name="Slide Number Placeholder 11"/>
          <p:cNvSpPr>
            <a:spLocks noGrp="1"/>
          </p:cNvSpPr>
          <p:nvPr>
            <p:ph type="sldNum" sz="quarter" idx="12"/>
          </p:nvPr>
        </p:nvSpPr>
        <p:spPr/>
        <p:txBody>
          <a:bodyPr/>
          <a:lstStyle/>
          <a:p>
            <a:fld id="{3F887A0A-33D7-4F5F-B18D-68F52CD1D2F3}" type="slidenum">
              <a:rPr lang="en-US" smtClean="0"/>
              <a:pPr/>
              <a:t>20</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708025"/>
          </a:xfrm>
        </p:spPr>
        <p:txBody>
          <a:bodyPr>
            <a:noAutofit/>
          </a:bodyPr>
          <a:lstStyle/>
          <a:p>
            <a:r>
              <a:rPr lang="en-US" dirty="0" smtClean="0"/>
              <a:t>Why Another Study?</a:t>
            </a:r>
            <a:endParaRPr lang="en-US" dirty="0"/>
          </a:p>
        </p:txBody>
      </p:sp>
      <p:sp>
        <p:nvSpPr>
          <p:cNvPr id="3" name="Subtitle 2"/>
          <p:cNvSpPr>
            <a:spLocks noGrp="1"/>
          </p:cNvSpPr>
          <p:nvPr>
            <p:ph type="subTitle" idx="1"/>
          </p:nvPr>
        </p:nvSpPr>
        <p:spPr>
          <a:xfrm>
            <a:off x="609600" y="2362200"/>
            <a:ext cx="7848600" cy="2286000"/>
          </a:xfrm>
        </p:spPr>
        <p:txBody>
          <a:bodyPr>
            <a:noAutofit/>
          </a:bodyPr>
          <a:lstStyle/>
          <a:p>
            <a:pPr algn="l">
              <a:lnSpc>
                <a:spcPct val="90000"/>
              </a:lnSpc>
              <a:buFont typeface="Wingdings" pitchFamily="2" charset="2"/>
              <a:buChar char="§"/>
            </a:pPr>
            <a:r>
              <a:rPr lang="en-US" sz="2400" dirty="0" smtClean="0">
                <a:solidFill>
                  <a:schemeClr val="tx1"/>
                </a:solidFill>
                <a:ea typeface="ＭＳ Ｐゴシック" charset="-128"/>
              </a:rPr>
              <a:t>   Existing evidence is more limited than you’d think</a:t>
            </a:r>
          </a:p>
          <a:p>
            <a:pPr lvl="1" algn="l">
              <a:lnSpc>
                <a:spcPct val="90000"/>
              </a:lnSpc>
              <a:buFont typeface="Wingdings" pitchFamily="2" charset="2"/>
              <a:buChar char="§"/>
            </a:pPr>
            <a:r>
              <a:rPr lang="en-US" sz="2000" dirty="0">
                <a:solidFill>
                  <a:schemeClr val="tx1"/>
                </a:solidFill>
                <a:ea typeface="ＭＳ Ｐゴシック" charset="-128"/>
              </a:rPr>
              <a:t> </a:t>
            </a:r>
            <a:r>
              <a:rPr lang="en-US" sz="2000" dirty="0" smtClean="0">
                <a:solidFill>
                  <a:schemeClr val="tx1"/>
                </a:solidFill>
                <a:ea typeface="ＭＳ Ｐゴシック" charset="-128"/>
              </a:rPr>
              <a:t> </a:t>
            </a:r>
            <a:r>
              <a:rPr lang="en-US" sz="2000" i="1" dirty="0" smtClean="0">
                <a:solidFill>
                  <a:schemeClr val="tx1"/>
                </a:solidFill>
                <a:ea typeface="ＭＳ Ｐゴシック" charset="-128"/>
              </a:rPr>
              <a:t>Does Medicaid really make people sicker?</a:t>
            </a:r>
          </a:p>
          <a:p>
            <a:pPr algn="l">
              <a:lnSpc>
                <a:spcPct val="90000"/>
              </a:lnSpc>
            </a:pPr>
            <a:endParaRPr lang="en-US" sz="2400" i="1" dirty="0" smtClean="0">
              <a:solidFill>
                <a:schemeClr val="tx1"/>
              </a:solidFill>
              <a:ea typeface="ＭＳ Ｐゴシック" charset="-128"/>
            </a:endParaRPr>
          </a:p>
          <a:p>
            <a:pPr algn="l">
              <a:lnSpc>
                <a:spcPct val="90000"/>
              </a:lnSpc>
              <a:buFont typeface="Wingdings" pitchFamily="2" charset="2"/>
              <a:buChar char="§"/>
            </a:pPr>
            <a:r>
              <a:rPr lang="en-US" sz="2400" dirty="0" smtClean="0">
                <a:solidFill>
                  <a:schemeClr val="tx1"/>
                </a:solidFill>
                <a:ea typeface="ＭＳ Ｐゴシック" charset="-128"/>
              </a:rPr>
              <a:t>   “Gold standard” research in health policy is very difficult</a:t>
            </a:r>
          </a:p>
          <a:p>
            <a:pPr algn="l">
              <a:lnSpc>
                <a:spcPct val="90000"/>
              </a:lnSpc>
            </a:pPr>
            <a:endParaRPr lang="en-US" sz="2400" dirty="0" smtClean="0">
              <a:solidFill>
                <a:schemeClr val="tx1"/>
              </a:solidFill>
            </a:endParaRPr>
          </a:p>
        </p:txBody>
      </p:sp>
      <p:sp>
        <p:nvSpPr>
          <p:cNvPr id="4" name="Rectangle 3"/>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59436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265827" y="5562600"/>
            <a:ext cx="687173" cy="835904"/>
          </a:xfrm>
          <a:prstGeom prst="rect">
            <a:avLst/>
          </a:prstGeom>
        </p:spPr>
      </p:pic>
      <p:sp>
        <p:nvSpPr>
          <p:cNvPr id="9" name="Rectangle 8"/>
          <p:cNvSpPr/>
          <p:nvPr/>
        </p:nvSpPr>
        <p:spPr>
          <a:xfrm>
            <a:off x="457200" y="1524000"/>
            <a:ext cx="8305800" cy="424732"/>
          </a:xfrm>
          <a:prstGeom prst="rect">
            <a:avLst/>
          </a:prstGeom>
          <a:solidFill>
            <a:schemeClr val="accent1">
              <a:alpha val="48000"/>
            </a:schemeClr>
          </a:solidFill>
        </p:spPr>
        <p:txBody>
          <a:bodyPr wrap="square">
            <a:spAutoFit/>
          </a:bodyPr>
          <a:lstStyle/>
          <a:p>
            <a:pPr>
              <a:lnSpc>
                <a:spcPct val="90000"/>
              </a:lnSpc>
            </a:pPr>
            <a:r>
              <a:rPr lang="en-US" sz="2400" i="1" dirty="0" smtClean="0">
                <a:solidFill>
                  <a:schemeClr val="tx1"/>
                </a:solidFill>
                <a:ea typeface="ＭＳ Ｐゴシック" charset="-128"/>
              </a:rPr>
              <a:t>What can OHIE tell us that other insurance studies haven’t?</a:t>
            </a:r>
          </a:p>
        </p:txBody>
      </p:sp>
      <p:sp>
        <p:nvSpPr>
          <p:cNvPr id="8" name="Slide Number Placeholder 7"/>
          <p:cNvSpPr>
            <a:spLocks noGrp="1"/>
          </p:cNvSpPr>
          <p:nvPr>
            <p:ph type="sldNum" sz="quarter" idx="12"/>
          </p:nvPr>
        </p:nvSpPr>
        <p:spPr/>
        <p:txBody>
          <a:bodyPr/>
          <a:lstStyle/>
          <a:p>
            <a:fld id="{3F887A0A-33D7-4F5F-B18D-68F52CD1D2F3}"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838200"/>
          </a:xfrm>
        </p:spPr>
        <p:txBody>
          <a:bodyPr>
            <a:noAutofit/>
          </a:bodyPr>
          <a:lstStyle/>
          <a:p>
            <a:r>
              <a:rPr lang="en-US" sz="3000" dirty="0" smtClean="0"/>
              <a:t>In 2008, Oregon Held a Health Insurance Lottery</a:t>
            </a:r>
            <a:endParaRPr lang="en-US" sz="3000" dirty="0"/>
          </a:p>
        </p:txBody>
      </p:sp>
      <p:sp>
        <p:nvSpPr>
          <p:cNvPr id="4" name="Rectangle 3"/>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6250696"/>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2" cstate="print"/>
          <a:stretch>
            <a:fillRect/>
          </a:stretch>
        </p:blipFill>
        <p:spPr>
          <a:xfrm>
            <a:off x="4265827" y="5869696"/>
            <a:ext cx="687173" cy="835904"/>
          </a:xfrm>
          <a:prstGeom prst="rect">
            <a:avLst/>
          </a:prstGeom>
        </p:spPr>
      </p:pic>
      <p:sp>
        <p:nvSpPr>
          <p:cNvPr id="9" name="Rectangle 8"/>
          <p:cNvSpPr/>
          <p:nvPr/>
        </p:nvSpPr>
        <p:spPr>
          <a:xfrm>
            <a:off x="381000" y="1828801"/>
            <a:ext cx="8229600" cy="1902059"/>
          </a:xfrm>
          <a:prstGeom prst="rect">
            <a:avLst/>
          </a:prstGeom>
        </p:spPr>
        <p:txBody>
          <a:bodyPr wrap="square">
            <a:spAutoFit/>
          </a:bodyPr>
          <a:lstStyle/>
          <a:p>
            <a:pPr lvl="1">
              <a:lnSpc>
                <a:spcPct val="90000"/>
              </a:lnSpc>
            </a:pPr>
            <a:endParaRPr lang="en-US" sz="2400" dirty="0" smtClean="0">
              <a:latin typeface="Calibri" pitchFamily="34" charset="0"/>
            </a:endParaRPr>
          </a:p>
          <a:p>
            <a:pPr>
              <a:buFont typeface="Wingdings" pitchFamily="2" charset="2"/>
              <a:buChar char="§"/>
            </a:pPr>
            <a:r>
              <a:rPr lang="en-US" sz="2400" dirty="0" smtClean="0"/>
              <a:t>    Oregon’s Medicaid expansion program for poor adults</a:t>
            </a:r>
          </a:p>
          <a:p>
            <a:pPr lvl="1"/>
            <a:r>
              <a:rPr lang="en-US" sz="2400" dirty="0" smtClean="0"/>
              <a:t>-  Comprehensive coverage, minimal cost-sharing</a:t>
            </a:r>
          </a:p>
          <a:p>
            <a:pPr>
              <a:buFont typeface="Wingdings" pitchFamily="2" charset="2"/>
              <a:buChar char="§"/>
            </a:pPr>
            <a:r>
              <a:rPr lang="en-US" sz="2400" dirty="0" smtClean="0"/>
              <a:t>    Opened waiting list for 10,000 new slots in 2008</a:t>
            </a:r>
          </a:p>
          <a:p>
            <a:pPr>
              <a:buFont typeface="Wingdings" pitchFamily="2" charset="2"/>
              <a:buChar char="§"/>
            </a:pPr>
            <a:r>
              <a:rPr lang="en-US" sz="2400" dirty="0" smtClean="0"/>
              <a:t>    Randomly selected names for access to coverage</a:t>
            </a:r>
            <a:endParaRPr lang="en-US" sz="2400" dirty="0"/>
          </a:p>
        </p:txBody>
      </p:sp>
      <p:sp>
        <p:nvSpPr>
          <p:cNvPr id="10" name="Rectangle 9"/>
          <p:cNvSpPr/>
          <p:nvPr/>
        </p:nvSpPr>
        <p:spPr>
          <a:xfrm>
            <a:off x="457200" y="1524000"/>
            <a:ext cx="8305800" cy="424732"/>
          </a:xfrm>
          <a:prstGeom prst="rect">
            <a:avLst/>
          </a:prstGeom>
          <a:solidFill>
            <a:schemeClr val="accent1">
              <a:alpha val="48000"/>
            </a:schemeClr>
          </a:solidFill>
        </p:spPr>
        <p:txBody>
          <a:bodyPr wrap="square">
            <a:spAutoFit/>
          </a:bodyPr>
          <a:lstStyle/>
          <a:p>
            <a:pPr marL="0" lvl="1">
              <a:lnSpc>
                <a:spcPct val="90000"/>
              </a:lnSpc>
            </a:pPr>
            <a:r>
              <a:rPr lang="en-US" sz="2400" b="1" dirty="0" smtClean="0">
                <a:latin typeface="Calibri" pitchFamily="34" charset="0"/>
              </a:rPr>
              <a:t>Oregon Health Plan Standard</a:t>
            </a:r>
          </a:p>
        </p:txBody>
      </p:sp>
      <p:sp>
        <p:nvSpPr>
          <p:cNvPr id="8" name="Slide Number Placeholder 7"/>
          <p:cNvSpPr>
            <a:spLocks noGrp="1"/>
          </p:cNvSpPr>
          <p:nvPr>
            <p:ph type="sldNum" sz="quarter" idx="12"/>
          </p:nvPr>
        </p:nvSpPr>
        <p:spPr/>
        <p:txBody>
          <a:bodyPr/>
          <a:lstStyle/>
          <a:p>
            <a:fld id="{3F887A0A-33D7-4F5F-B18D-68F52CD1D2F3}" type="slidenum">
              <a:rPr lang="en-US" smtClean="0"/>
              <a:pPr/>
              <a:t>4</a:t>
            </a:fld>
            <a:endParaRPr lang="en-US" dirty="0"/>
          </a:p>
        </p:txBody>
      </p:sp>
      <p:sp>
        <p:nvSpPr>
          <p:cNvPr id="11" name="Rectangle 10"/>
          <p:cNvSpPr/>
          <p:nvPr/>
        </p:nvSpPr>
        <p:spPr>
          <a:xfrm>
            <a:off x="457200" y="3886200"/>
            <a:ext cx="8305800" cy="424732"/>
          </a:xfrm>
          <a:prstGeom prst="rect">
            <a:avLst/>
          </a:prstGeom>
          <a:solidFill>
            <a:schemeClr val="accent1">
              <a:alpha val="48000"/>
            </a:schemeClr>
          </a:solidFill>
        </p:spPr>
        <p:txBody>
          <a:bodyPr wrap="square">
            <a:spAutoFit/>
          </a:bodyPr>
          <a:lstStyle/>
          <a:p>
            <a:pPr marL="0" lvl="1">
              <a:lnSpc>
                <a:spcPct val="90000"/>
              </a:lnSpc>
            </a:pPr>
            <a:r>
              <a:rPr lang="en-US" sz="2400" b="1" dirty="0" smtClean="0">
                <a:latin typeface="Calibri" pitchFamily="34" charset="0"/>
              </a:rPr>
              <a:t>Study Design</a:t>
            </a:r>
          </a:p>
        </p:txBody>
      </p:sp>
      <p:sp>
        <p:nvSpPr>
          <p:cNvPr id="14" name="TextBox 13"/>
          <p:cNvSpPr txBox="1"/>
          <p:nvPr/>
        </p:nvSpPr>
        <p:spPr>
          <a:xfrm>
            <a:off x="381000" y="4419600"/>
            <a:ext cx="8305800" cy="1200329"/>
          </a:xfrm>
          <a:prstGeom prst="rect">
            <a:avLst/>
          </a:prstGeom>
          <a:noFill/>
        </p:spPr>
        <p:txBody>
          <a:bodyPr wrap="square" rtlCol="0">
            <a:spAutoFit/>
          </a:bodyPr>
          <a:lstStyle/>
          <a:p>
            <a:pPr>
              <a:buFont typeface="Wingdings" pitchFamily="2" charset="2"/>
              <a:buChar char="§"/>
            </a:pPr>
            <a:r>
              <a:rPr lang="en-US" sz="2400" dirty="0" smtClean="0"/>
              <a:t>    Evaluate the effects of public insurance using lottery as RCT</a:t>
            </a:r>
          </a:p>
          <a:p>
            <a:pPr>
              <a:buFont typeface="Wingdings" pitchFamily="2" charset="2"/>
              <a:buChar char="§"/>
            </a:pPr>
            <a:r>
              <a:rPr lang="en-US" sz="2400" dirty="0" smtClean="0"/>
              <a:t>    Massive data collection effort  </a:t>
            </a:r>
          </a:p>
          <a:p>
            <a:pPr>
              <a:buFont typeface="Wingdings" pitchFamily="2" charset="2"/>
              <a:buChar char="§"/>
            </a:pPr>
            <a:r>
              <a:rPr lang="en-US" sz="2400" dirty="0" smtClean="0"/>
              <a:t>    Answers specific to context, but some broader lessons</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0999"/>
            <a:ext cx="7772400" cy="609601"/>
          </a:xfrm>
        </p:spPr>
        <p:txBody>
          <a:bodyPr>
            <a:normAutofit/>
          </a:bodyPr>
          <a:lstStyle/>
          <a:p>
            <a:r>
              <a:rPr lang="en-US" sz="3400" dirty="0" smtClean="0"/>
              <a:t>Overview of Approach</a:t>
            </a:r>
            <a:endParaRPr lang="en-US" sz="3400" dirty="0"/>
          </a:p>
        </p:txBody>
      </p:sp>
      <p:sp>
        <p:nvSpPr>
          <p:cNvPr id="4" name="Rectangle 3"/>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63246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191000" y="5945896"/>
            <a:ext cx="687173" cy="835904"/>
          </a:xfrm>
          <a:prstGeom prst="rect">
            <a:avLst/>
          </a:prstGeom>
        </p:spPr>
      </p:pic>
      <p:sp>
        <p:nvSpPr>
          <p:cNvPr id="8" name="Rectangle 7"/>
          <p:cNvSpPr/>
          <p:nvPr/>
        </p:nvSpPr>
        <p:spPr>
          <a:xfrm>
            <a:off x="533400" y="1447801"/>
            <a:ext cx="8001000" cy="4524315"/>
          </a:xfrm>
          <a:prstGeom prst="rect">
            <a:avLst/>
          </a:prstGeom>
        </p:spPr>
        <p:txBody>
          <a:bodyPr wrap="square">
            <a:spAutoFit/>
          </a:bodyPr>
          <a:lstStyle/>
          <a:p>
            <a:pPr marL="457200" indent="-457200">
              <a:buAutoNum type="arabicPeriod"/>
            </a:pPr>
            <a:r>
              <a:rPr lang="en-US" sz="2400" u="sng" dirty="0" smtClean="0"/>
              <a:t>Experimental Design</a:t>
            </a:r>
            <a:r>
              <a:rPr lang="en-US" sz="2400" dirty="0" smtClean="0"/>
              <a:t>.  Evaluate the effects </a:t>
            </a:r>
            <a:r>
              <a:rPr lang="en-US" sz="2400" dirty="0"/>
              <a:t>of public HI on utilization, health, </a:t>
            </a:r>
            <a:r>
              <a:rPr lang="en-US" sz="2400" dirty="0" smtClean="0"/>
              <a:t>&amp; other outcomes </a:t>
            </a:r>
            <a:r>
              <a:rPr lang="en-US" sz="2400" dirty="0"/>
              <a:t>using lottery as </a:t>
            </a:r>
            <a:r>
              <a:rPr lang="en-US" sz="2400" dirty="0" smtClean="0"/>
              <a:t>RCT.</a:t>
            </a:r>
          </a:p>
          <a:p>
            <a:pPr marL="457200" indent="-457200">
              <a:buAutoNum type="arabicPeriod"/>
            </a:pPr>
            <a:endParaRPr lang="en-US" sz="1200" dirty="0"/>
          </a:p>
          <a:p>
            <a:pPr marL="457200" indent="-457200">
              <a:buAutoNum type="arabicPeriod"/>
            </a:pPr>
            <a:r>
              <a:rPr lang="en-US" sz="2400" dirty="0" smtClean="0"/>
              <a:t>Use an intent-to-treat (ITT) approach to account for the imperfect “take-up” into coverage.   This means </a:t>
            </a:r>
            <a:r>
              <a:rPr lang="en-US" sz="2400" u="sng" dirty="0" smtClean="0"/>
              <a:t>we compare based on </a:t>
            </a:r>
            <a:r>
              <a:rPr lang="en-US" sz="2400" i="1" u="sng" dirty="0" smtClean="0"/>
              <a:t>selection</a:t>
            </a:r>
            <a:r>
              <a:rPr lang="en-US" sz="2400" u="sng" dirty="0" smtClean="0"/>
              <a:t>, not insured </a:t>
            </a:r>
            <a:r>
              <a:rPr lang="en-US" sz="2400" u="sng" dirty="0" err="1" smtClean="0"/>
              <a:t>vs</a:t>
            </a:r>
            <a:r>
              <a:rPr lang="en-US" sz="2400" u="sng" dirty="0" smtClean="0"/>
              <a:t> uninsured</a:t>
            </a:r>
            <a:r>
              <a:rPr lang="en-US" sz="2400" dirty="0" smtClean="0"/>
              <a:t>.  </a:t>
            </a:r>
          </a:p>
          <a:p>
            <a:pPr marL="457200" indent="-457200">
              <a:buAutoNum type="arabicPeriod"/>
            </a:pPr>
            <a:endParaRPr lang="en-US" sz="2400" dirty="0" smtClean="0"/>
          </a:p>
          <a:p>
            <a:pPr marL="457200" indent="-457200">
              <a:buAutoNum type="arabicPeriod"/>
            </a:pPr>
            <a:r>
              <a:rPr lang="en-US" sz="2400" dirty="0" smtClean="0"/>
              <a:t>Compare outcomes between selected and non-selected individuals over time.</a:t>
            </a:r>
          </a:p>
          <a:p>
            <a:pPr marL="457200" indent="-457200">
              <a:buAutoNum type="arabicPeriod"/>
            </a:pPr>
            <a:endParaRPr lang="en-US" sz="1200" dirty="0" smtClean="0"/>
          </a:p>
          <a:p>
            <a:pPr marL="457200" indent="-457200">
              <a:buAutoNum type="arabicPeriod"/>
            </a:pPr>
            <a:r>
              <a:rPr lang="en-US" sz="2400" dirty="0" smtClean="0"/>
              <a:t>Extrapolate the actual effect of insurance coverage (similar to treatment on the treated, or </a:t>
            </a:r>
            <a:r>
              <a:rPr lang="en-US" sz="2400" dirty="0" err="1" smtClean="0"/>
              <a:t>ToT</a:t>
            </a:r>
            <a:r>
              <a:rPr lang="en-US" sz="2400" dirty="0" smtClean="0"/>
              <a:t>) from the ITT model to estimate the total effects of gaining insurance.  </a:t>
            </a:r>
          </a:p>
        </p:txBody>
      </p:sp>
      <p:sp>
        <p:nvSpPr>
          <p:cNvPr id="9" name="Slide Number Placeholder 8"/>
          <p:cNvSpPr>
            <a:spLocks noGrp="1"/>
          </p:cNvSpPr>
          <p:nvPr>
            <p:ph type="sldNum" sz="quarter" idx="12"/>
          </p:nvPr>
        </p:nvSpPr>
        <p:spPr/>
        <p:txBody>
          <a:bodyPr/>
          <a:lstStyle/>
          <a:p>
            <a:fld id="{3F887A0A-33D7-4F5F-B18D-68F52CD1D2F3}"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708025"/>
          </a:xfrm>
        </p:spPr>
        <p:txBody>
          <a:bodyPr>
            <a:noAutofit/>
          </a:bodyPr>
          <a:lstStyle/>
          <a:p>
            <a:r>
              <a:rPr lang="en-US" dirty="0" smtClean="0"/>
              <a:t>Expected Change in 1 Year</a:t>
            </a:r>
            <a:endParaRPr lang="en-US" dirty="0"/>
          </a:p>
        </p:txBody>
      </p:sp>
      <p:sp>
        <p:nvSpPr>
          <p:cNvPr id="4" name="Rectangle 3"/>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62484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265827" y="5867400"/>
            <a:ext cx="687173" cy="835904"/>
          </a:xfrm>
          <a:prstGeom prst="rect">
            <a:avLst/>
          </a:prstGeom>
        </p:spPr>
      </p:pic>
      <p:sp>
        <p:nvSpPr>
          <p:cNvPr id="9" name="Rectangle 8"/>
          <p:cNvSpPr/>
          <p:nvPr/>
        </p:nvSpPr>
        <p:spPr>
          <a:xfrm>
            <a:off x="381000" y="1524000"/>
            <a:ext cx="8382000" cy="4154984"/>
          </a:xfrm>
          <a:prstGeom prst="rect">
            <a:avLst/>
          </a:prstGeom>
        </p:spPr>
        <p:txBody>
          <a:bodyPr wrap="square">
            <a:spAutoFit/>
          </a:bodyPr>
          <a:lstStyle/>
          <a:p>
            <a:r>
              <a:rPr lang="en-US" sz="2400" dirty="0" smtClean="0"/>
              <a:t>This analysis used MAIL SURVEY &amp; ADMINISTRATIVE DATA to assess one-year findings within several domains:</a:t>
            </a:r>
          </a:p>
          <a:p>
            <a:pPr lvl="1"/>
            <a:endParaRPr lang="en-US" sz="2400" dirty="0"/>
          </a:p>
          <a:p>
            <a:r>
              <a:rPr lang="en-US" sz="2400" b="1" u="sng" dirty="0" smtClean="0"/>
              <a:t>Access &amp; Use of Care</a:t>
            </a:r>
          </a:p>
          <a:p>
            <a:pPr lvl="1"/>
            <a:r>
              <a:rPr lang="en-US" sz="2400" i="1" dirty="0" smtClean="0"/>
              <a:t>Is access to care improved?  Do the insured use more care? Is there a shift in the types of care being used? </a:t>
            </a:r>
          </a:p>
          <a:p>
            <a:r>
              <a:rPr lang="en-US" sz="2400" b="1" u="sng" dirty="0" smtClean="0"/>
              <a:t>Financial Strain</a:t>
            </a:r>
          </a:p>
          <a:p>
            <a:pPr lvl="1"/>
            <a:r>
              <a:rPr lang="en-US" sz="2400" i="1" dirty="0" smtClean="0"/>
              <a:t>How much does insurance protect against financial strain?  What are the financial implications?  </a:t>
            </a:r>
          </a:p>
          <a:p>
            <a:r>
              <a:rPr lang="en-US" sz="2400" b="1" u="sng" dirty="0" smtClean="0"/>
              <a:t>Health</a:t>
            </a:r>
          </a:p>
          <a:p>
            <a:pPr lvl="1"/>
            <a:r>
              <a:rPr lang="en-US" sz="2400" i="1" dirty="0" smtClean="0"/>
              <a:t>What are the short-term impacts on physical &amp; mental health?</a:t>
            </a:r>
            <a:endParaRPr lang="en-US" sz="2400" dirty="0" smtClean="0"/>
          </a:p>
        </p:txBody>
      </p:sp>
      <p:sp>
        <p:nvSpPr>
          <p:cNvPr id="8" name="Slide Number Placeholder 7"/>
          <p:cNvSpPr>
            <a:spLocks noGrp="1"/>
          </p:cNvSpPr>
          <p:nvPr>
            <p:ph type="sldNum" sz="quarter" idx="12"/>
          </p:nvPr>
        </p:nvSpPr>
        <p:spPr/>
        <p:txBody>
          <a:bodyPr/>
          <a:lstStyle/>
          <a:p>
            <a:fld id="{3F887A0A-33D7-4F5F-B18D-68F52CD1D2F3}"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708025"/>
          </a:xfrm>
        </p:spPr>
        <p:txBody>
          <a:bodyPr>
            <a:noAutofit/>
          </a:bodyPr>
          <a:lstStyle/>
          <a:p>
            <a:r>
              <a:rPr lang="en-US" dirty="0" smtClean="0"/>
              <a:t>Closer Look: Mail Survey Data</a:t>
            </a:r>
            <a:endParaRPr lang="en-US" dirty="0"/>
          </a:p>
        </p:txBody>
      </p:sp>
      <p:sp>
        <p:nvSpPr>
          <p:cNvPr id="4" name="Rectangle 3"/>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62484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265827" y="5867400"/>
            <a:ext cx="687173" cy="835904"/>
          </a:xfrm>
          <a:prstGeom prst="rect">
            <a:avLst/>
          </a:prstGeom>
        </p:spPr>
      </p:pic>
      <p:sp>
        <p:nvSpPr>
          <p:cNvPr id="8" name="Rectangle 7"/>
          <p:cNvSpPr/>
          <p:nvPr/>
        </p:nvSpPr>
        <p:spPr>
          <a:xfrm>
            <a:off x="533400" y="1442621"/>
            <a:ext cx="8001000" cy="5262979"/>
          </a:xfrm>
          <a:prstGeom prst="rect">
            <a:avLst/>
          </a:prstGeom>
        </p:spPr>
        <p:txBody>
          <a:bodyPr wrap="square">
            <a:spAutoFit/>
          </a:bodyPr>
          <a:lstStyle/>
          <a:p>
            <a:pPr marL="457200" indent="-457200"/>
            <a:r>
              <a:rPr lang="en-US" sz="2400" b="1" u="sng" dirty="0" smtClean="0"/>
              <a:t>Fielding Protocol </a:t>
            </a:r>
          </a:p>
          <a:p>
            <a:pPr marL="914400" lvl="1" indent="-457200">
              <a:buFont typeface="Wingdings" pitchFamily="2" charset="2"/>
              <a:buChar char="§"/>
            </a:pPr>
            <a:r>
              <a:rPr lang="en-US" sz="2400" dirty="0" smtClean="0"/>
              <a:t>~70,000 people, surveyed at baseline &amp; 12 months later</a:t>
            </a:r>
          </a:p>
          <a:p>
            <a:pPr marL="914400" lvl="1" indent="-457200">
              <a:buFont typeface="Wingdings" pitchFamily="2" charset="2"/>
              <a:buChar char="§"/>
            </a:pPr>
            <a:r>
              <a:rPr lang="en-US" sz="2400" dirty="0" smtClean="0"/>
              <a:t>Basic protocol: Three-stage mail survey protocol, English/Spanish</a:t>
            </a:r>
          </a:p>
          <a:p>
            <a:pPr marL="914400" lvl="1" indent="-457200">
              <a:buFont typeface="Wingdings" pitchFamily="2" charset="2"/>
              <a:buChar char="§"/>
            </a:pPr>
            <a:r>
              <a:rPr lang="en-US" sz="2400" dirty="0" smtClean="0"/>
              <a:t>Intensive protocol on a 30% subsample included additional tracking, mailings, phone attempts</a:t>
            </a:r>
          </a:p>
          <a:p>
            <a:pPr marL="1371600" lvl="2" indent="-457200"/>
            <a:r>
              <a:rPr lang="en-US" sz="2400" dirty="0" smtClean="0"/>
              <a:t>-   Done to adjust for non-response bias</a:t>
            </a:r>
            <a:endParaRPr lang="en-US" sz="2400" dirty="0"/>
          </a:p>
          <a:p>
            <a:pPr marL="457200" indent="-457200"/>
            <a:r>
              <a:rPr lang="en-US" sz="2400" b="1" u="sng" dirty="0" smtClean="0"/>
              <a:t>Response Rate</a:t>
            </a:r>
          </a:p>
          <a:p>
            <a:pPr marL="914400" lvl="1" indent="-457200">
              <a:buFont typeface="Wingdings" pitchFamily="2" charset="2"/>
              <a:buChar char="§"/>
            </a:pPr>
            <a:r>
              <a:rPr lang="en-US" sz="2400" b="1" dirty="0" smtClean="0"/>
              <a:t>Weighted response rate=50%</a:t>
            </a:r>
          </a:p>
          <a:p>
            <a:pPr marL="914400" lvl="1" indent="-457200">
              <a:buFont typeface="Wingdings" pitchFamily="2" charset="2"/>
              <a:buChar char="§"/>
            </a:pPr>
            <a:r>
              <a:rPr lang="en-US" sz="2400" dirty="0" smtClean="0"/>
              <a:t>Non-response bias always possible, but response rate and pre-randomization measures were balanced between treatment &amp; control</a:t>
            </a:r>
          </a:p>
          <a:p>
            <a:pPr marL="457200" indent="-457200"/>
            <a:endParaRPr lang="en-US" sz="2400" b="1" dirty="0"/>
          </a:p>
          <a:p>
            <a:endParaRPr lang="en-US" sz="2400" dirty="0" smtClean="0"/>
          </a:p>
        </p:txBody>
      </p:sp>
      <p:sp>
        <p:nvSpPr>
          <p:cNvPr id="9" name="Slide Number Placeholder 8"/>
          <p:cNvSpPr>
            <a:spLocks noGrp="1"/>
          </p:cNvSpPr>
          <p:nvPr>
            <p:ph type="sldNum" sz="quarter" idx="12"/>
          </p:nvPr>
        </p:nvSpPr>
        <p:spPr/>
        <p:txBody>
          <a:bodyPr/>
          <a:lstStyle/>
          <a:p>
            <a:fld id="{3F887A0A-33D7-4F5F-B18D-68F52CD1D2F3}"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708025"/>
          </a:xfrm>
        </p:spPr>
        <p:txBody>
          <a:bodyPr>
            <a:noAutofit/>
          </a:bodyPr>
          <a:lstStyle/>
          <a:p>
            <a:r>
              <a:rPr lang="en-US" dirty="0" smtClean="0"/>
              <a:t>Closer Look: Administrative Data</a:t>
            </a:r>
            <a:endParaRPr lang="en-US" dirty="0"/>
          </a:p>
        </p:txBody>
      </p:sp>
      <p:sp>
        <p:nvSpPr>
          <p:cNvPr id="4" name="Rectangle 3"/>
          <p:cNvSpPr/>
          <p:nvPr/>
        </p:nvSpPr>
        <p:spPr>
          <a:xfrm>
            <a:off x="0" y="1066800"/>
            <a:ext cx="914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0" y="6248400"/>
            <a:ext cx="9144000" cy="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OHS_Logo_3.jpg"/>
          <p:cNvPicPr>
            <a:picLocks noChangeAspect="1"/>
          </p:cNvPicPr>
          <p:nvPr/>
        </p:nvPicPr>
        <p:blipFill>
          <a:blip r:embed="rId3" cstate="print"/>
          <a:stretch>
            <a:fillRect/>
          </a:stretch>
        </p:blipFill>
        <p:spPr>
          <a:xfrm>
            <a:off x="4265827" y="5867400"/>
            <a:ext cx="687173" cy="835904"/>
          </a:xfrm>
          <a:prstGeom prst="rect">
            <a:avLst/>
          </a:prstGeom>
        </p:spPr>
      </p:pic>
      <p:sp>
        <p:nvSpPr>
          <p:cNvPr id="8" name="Rectangle 7"/>
          <p:cNvSpPr/>
          <p:nvPr/>
        </p:nvSpPr>
        <p:spPr>
          <a:xfrm>
            <a:off x="533400" y="1295400"/>
            <a:ext cx="8001000" cy="4893647"/>
          </a:xfrm>
          <a:prstGeom prst="rect">
            <a:avLst/>
          </a:prstGeom>
        </p:spPr>
        <p:txBody>
          <a:bodyPr wrap="square">
            <a:spAutoFit/>
          </a:bodyPr>
          <a:lstStyle/>
          <a:p>
            <a:pPr marL="457200" indent="-457200"/>
            <a:r>
              <a:rPr lang="en-US" sz="2400" b="1" u="sng" dirty="0" smtClean="0"/>
              <a:t>Medicaid records</a:t>
            </a:r>
          </a:p>
          <a:p>
            <a:pPr marL="914400" lvl="1" indent="-457200">
              <a:buFont typeface="Wingdings" pitchFamily="2" charset="2"/>
              <a:buChar char="§"/>
            </a:pPr>
            <a:r>
              <a:rPr lang="en-US" sz="2400" dirty="0" smtClean="0"/>
              <a:t>Pre-randomization demographics from list </a:t>
            </a:r>
          </a:p>
          <a:p>
            <a:pPr marL="914400" lvl="1" indent="-457200">
              <a:buFont typeface="Wingdings" pitchFamily="2" charset="2"/>
              <a:buChar char="§"/>
            </a:pPr>
            <a:r>
              <a:rPr lang="en-US" sz="2400" dirty="0" smtClean="0"/>
              <a:t>Enrollment records to assess “first stage” (how many of the selected got insurance coverage)</a:t>
            </a:r>
          </a:p>
          <a:p>
            <a:pPr marL="457200" indent="-457200"/>
            <a:r>
              <a:rPr lang="en-US" sz="2400" b="1" u="sng" dirty="0" smtClean="0"/>
              <a:t>Hospital Discharge Data</a:t>
            </a:r>
          </a:p>
          <a:p>
            <a:pPr marL="914400" lvl="1" indent="-457200">
              <a:buFont typeface="Wingdings" pitchFamily="2" charset="2"/>
              <a:buChar char="§"/>
            </a:pPr>
            <a:r>
              <a:rPr lang="en-US" sz="2400" dirty="0" smtClean="0"/>
              <a:t>Probabilistically matched to list, de-identified at OHPR </a:t>
            </a:r>
          </a:p>
          <a:p>
            <a:pPr marL="914400" lvl="1" indent="-457200">
              <a:buFont typeface="Wingdings" pitchFamily="2" charset="2"/>
              <a:buChar char="§"/>
            </a:pPr>
            <a:r>
              <a:rPr lang="en-US" sz="2400" dirty="0" smtClean="0"/>
              <a:t>Includes dates and source of admissions, diagnoses, procedures, length of stay, hospital identifier</a:t>
            </a:r>
          </a:p>
          <a:p>
            <a:pPr marL="914400" lvl="1" indent="-457200">
              <a:buFont typeface="Wingdings" pitchFamily="2" charset="2"/>
              <a:buChar char="§"/>
            </a:pPr>
            <a:r>
              <a:rPr lang="en-US" sz="2400" dirty="0" smtClean="0"/>
              <a:t>Includes years before and after randomization</a:t>
            </a:r>
          </a:p>
          <a:p>
            <a:pPr marL="457200" indent="-457200"/>
            <a:r>
              <a:rPr lang="en-US" sz="2400" b="1" u="sng" dirty="0" smtClean="0"/>
              <a:t>Other Data</a:t>
            </a:r>
          </a:p>
          <a:p>
            <a:pPr marL="914400" lvl="1" indent="-457200">
              <a:buFont typeface="Wingdings" pitchFamily="2" charset="2"/>
              <a:buChar char="§"/>
            </a:pPr>
            <a:r>
              <a:rPr lang="en-US" sz="2400" dirty="0" smtClean="0"/>
              <a:t>Mortality data from Oregon death records</a:t>
            </a:r>
          </a:p>
          <a:p>
            <a:pPr marL="914400" lvl="1" indent="-457200">
              <a:buFont typeface="Wingdings" pitchFamily="2" charset="2"/>
              <a:buChar char="§"/>
            </a:pPr>
            <a:r>
              <a:rPr lang="en-US" sz="2400" dirty="0" smtClean="0"/>
              <a:t>Credit report data, probabilistically matched and de-identified for analysis</a:t>
            </a:r>
          </a:p>
        </p:txBody>
      </p:sp>
      <p:sp>
        <p:nvSpPr>
          <p:cNvPr id="9" name="Slide Number Placeholder 8"/>
          <p:cNvSpPr>
            <a:spLocks noGrp="1"/>
          </p:cNvSpPr>
          <p:nvPr>
            <p:ph type="sldNum" sz="quarter" idx="12"/>
          </p:nvPr>
        </p:nvSpPr>
        <p:spPr/>
        <p:txBody>
          <a:bodyPr/>
          <a:lstStyle/>
          <a:p>
            <a:fld id="{3F887A0A-33D7-4F5F-B18D-68F52CD1D2F3}"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274638"/>
            <a:ext cx="8229600" cy="868362"/>
          </a:xfrm>
        </p:spPr>
        <p:txBody>
          <a:bodyPr/>
          <a:lstStyle/>
          <a:p>
            <a:r>
              <a:rPr lang="en-US" dirty="0" smtClean="0">
                <a:ea typeface="ＭＳ Ｐゴシック" charset="-128"/>
              </a:rPr>
              <a:t>Study Population</a:t>
            </a:r>
          </a:p>
        </p:txBody>
      </p:sp>
      <p:pic>
        <p:nvPicPr>
          <p:cNvPr id="5" name="Content Placeholder 4" descr="Slide1_Horizontal.png"/>
          <p:cNvPicPr>
            <a:picLocks noGrp="1" noChangeAspect="1"/>
          </p:cNvPicPr>
          <p:nvPr>
            <p:ph idx="1"/>
          </p:nvPr>
        </p:nvPicPr>
        <p:blipFill>
          <a:blip r:embed="rId3" cstate="print"/>
          <a:srcRect l="1900" t="5334" r="1000" b="5334"/>
          <a:stretch>
            <a:fillRect/>
          </a:stretch>
        </p:blipFill>
        <p:spPr>
          <a:xfrm>
            <a:off x="425450" y="1038225"/>
            <a:ext cx="8434388" cy="5819775"/>
          </a:xfrm>
          <a:solidFill>
            <a:schemeClr val="accent3"/>
          </a:solidFill>
        </p:spPr>
      </p:pic>
      <p:sp>
        <p:nvSpPr>
          <p:cNvPr id="53252" name="Slide Number Placeholder 3"/>
          <p:cNvSpPr>
            <a:spLocks noGrp="1"/>
          </p:cNvSpPr>
          <p:nvPr>
            <p:ph type="sldNum" sz="quarter" idx="12"/>
          </p:nvPr>
        </p:nvSpPr>
        <p:spPr>
          <a:noFill/>
        </p:spPr>
        <p:txBody>
          <a:bodyPr/>
          <a:lstStyle/>
          <a:p>
            <a:fld id="{CE27014F-1C80-42FB-8810-D75600EED774}" type="slidenum">
              <a:rPr lang="en-US"/>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5745</TotalTime>
  <Words>1669</Words>
  <Application>Microsoft Office PowerPoint</Application>
  <PresentationFormat>On-screen Show (4:3)</PresentationFormat>
  <Paragraphs>243</Paragraphs>
  <Slides>20</Slides>
  <Notes>15</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The Question – To Expand or Not to Expand?</vt:lpstr>
      <vt:lpstr>Why Another Study?</vt:lpstr>
      <vt:lpstr>In 2008, Oregon Held a Health Insurance Lottery</vt:lpstr>
      <vt:lpstr>Overview of Approach</vt:lpstr>
      <vt:lpstr>Expected Change in 1 Year</vt:lpstr>
      <vt:lpstr>Closer Look: Mail Survey Data</vt:lpstr>
      <vt:lpstr>Closer Look: Administrative Data</vt:lpstr>
      <vt:lpstr>Study Population</vt:lpstr>
      <vt:lpstr>Results</vt:lpstr>
      <vt:lpstr>Access &amp; Use of Care</vt:lpstr>
      <vt:lpstr>A Closer Look at Prevention and Quality</vt:lpstr>
      <vt:lpstr>Slide 13</vt:lpstr>
      <vt:lpstr>Slide 14</vt:lpstr>
      <vt:lpstr>Peace of Mind</vt:lpstr>
      <vt:lpstr>Slide 16</vt:lpstr>
      <vt:lpstr>Discussion</vt:lpstr>
      <vt:lpstr>Did We Learn Anything New?</vt:lpstr>
      <vt:lpstr>Broader Policy Lessons</vt:lpstr>
      <vt:lpstr>Slide 20</vt:lpstr>
    </vt:vector>
  </TitlesOfParts>
  <Company>Providence Health &amp; Services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Heidi Allen</dc:title>
  <dc:creator>p338491</dc:creator>
  <cp:lastModifiedBy>bnguyen</cp:lastModifiedBy>
  <cp:revision>255</cp:revision>
  <dcterms:created xsi:type="dcterms:W3CDTF">2012-01-20T00:58:49Z</dcterms:created>
  <dcterms:modified xsi:type="dcterms:W3CDTF">2012-10-26T19:32:30Z</dcterms:modified>
</cp:coreProperties>
</file>