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7"/>
  </p:notesMasterIdLst>
  <p:handoutMasterIdLst>
    <p:handoutMasterId r:id="rId28"/>
  </p:handoutMasterIdLst>
  <p:sldIdLst>
    <p:sldId id="259" r:id="rId2"/>
    <p:sldId id="261" r:id="rId3"/>
    <p:sldId id="290" r:id="rId4"/>
    <p:sldId id="291" r:id="rId5"/>
    <p:sldId id="277" r:id="rId6"/>
    <p:sldId id="263" r:id="rId7"/>
    <p:sldId id="265" r:id="rId8"/>
    <p:sldId id="266" r:id="rId9"/>
    <p:sldId id="267" r:id="rId10"/>
    <p:sldId id="278" r:id="rId11"/>
    <p:sldId id="268" r:id="rId12"/>
    <p:sldId id="270" r:id="rId13"/>
    <p:sldId id="293" r:id="rId14"/>
    <p:sldId id="295" r:id="rId15"/>
    <p:sldId id="294" r:id="rId16"/>
    <p:sldId id="279" r:id="rId17"/>
    <p:sldId id="271" r:id="rId18"/>
    <p:sldId id="296" r:id="rId19"/>
    <p:sldId id="276" r:id="rId20"/>
    <p:sldId id="273" r:id="rId21"/>
    <p:sldId id="297" r:id="rId22"/>
    <p:sldId id="298" r:id="rId23"/>
    <p:sldId id="299" r:id="rId24"/>
    <p:sldId id="274" r:id="rId25"/>
    <p:sldId id="264" r:id="rId2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F646"/>
    <a:srgbClr val="516FF3"/>
    <a:srgbClr val="800000"/>
    <a:srgbClr val="EC1414"/>
    <a:srgbClr val="A50021"/>
    <a:srgbClr val="649C6F"/>
    <a:srgbClr val="57A5A9"/>
    <a:srgbClr val="FF0000"/>
    <a:srgbClr val="F69C18"/>
    <a:srgbClr val="DF872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74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enny%20D's%20MacBook:Ben's%20Stuff:Research:Medicaid%20&amp;%20Mortality:Mortality%20Graphs%209-201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en's%20New%20MacBook:Ben's%20Stuff:Research:Medicaid%20&amp;%20Mortality:Mortality%20Graphs%202-201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enny%20D's%20MacBook:Ben's%20Stuff:Research:Medicaid%20&amp;%20Mortality:Mortality%20Graphs%209-201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en's%20New%20MacBook:Ben's%20Stuff:Research:Medicaid%20&amp;%20Mortality:Mortality%20Graphs%202-201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enny%20D's%20MacBook:Users:benjaminsommers:Desktop:Mortality%20Graphs%202-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1"/>
          <c:order val="0"/>
          <c:tx>
            <c:strRef>
              <c:f>'CPS Coverage All'!$E$3</c:f>
              <c:strCache>
                <c:ptCount val="1"/>
                <c:pt idx="0">
                  <c:v>EXPANSION STATES</c:v>
                </c:pt>
              </c:strCache>
            </c:strRef>
          </c:tx>
          <c:xVal>
            <c:numRef>
              <c:f>'CPS Coverage All'!$D$4:$D$13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'CPS Coverage All'!$E$4:$E$13</c:f>
              <c:numCache>
                <c:formatCode>0.00%</c:formatCode>
                <c:ptCount val="10"/>
                <c:pt idx="0">
                  <c:v>0.10660000000000001</c:v>
                </c:pt>
                <c:pt idx="1">
                  <c:v>9.2500000000000027E-2</c:v>
                </c:pt>
                <c:pt idx="2">
                  <c:v>8.5200000000000026E-2</c:v>
                </c:pt>
                <c:pt idx="3">
                  <c:v>7.8400000000000011E-2</c:v>
                </c:pt>
                <c:pt idx="4">
                  <c:v>8.4400000000000017E-2</c:v>
                </c:pt>
                <c:pt idx="5">
                  <c:v>9.2400000000000024E-2</c:v>
                </c:pt>
                <c:pt idx="6">
                  <c:v>9.7000000000000031E-2</c:v>
                </c:pt>
                <c:pt idx="7">
                  <c:v>0.11050000000000001</c:v>
                </c:pt>
                <c:pt idx="8">
                  <c:v>0.1308</c:v>
                </c:pt>
                <c:pt idx="9">
                  <c:v>0.13290000000000002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'CPS Coverage All'!$F$3</c:f>
              <c:strCache>
                <c:ptCount val="1"/>
                <c:pt idx="0">
                  <c:v>CONTROL STATES</c:v>
                </c:pt>
              </c:strCache>
            </c:strRef>
          </c:tx>
          <c:xVal>
            <c:numRef>
              <c:f>'CPS Coverage All'!$A$4:$A$13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'CPS Coverage All'!$F$4:$F$13</c:f>
              <c:numCache>
                <c:formatCode>0.00%</c:formatCode>
                <c:ptCount val="10"/>
                <c:pt idx="0">
                  <c:v>7.9100000000000018E-2</c:v>
                </c:pt>
                <c:pt idx="1">
                  <c:v>6.5400000000000014E-2</c:v>
                </c:pt>
                <c:pt idx="2">
                  <c:v>6.0700000000000011E-2</c:v>
                </c:pt>
                <c:pt idx="3">
                  <c:v>6.3400000000000012E-2</c:v>
                </c:pt>
                <c:pt idx="4">
                  <c:v>5.4900000000000011E-2</c:v>
                </c:pt>
                <c:pt idx="5">
                  <c:v>6.2200000000000012E-2</c:v>
                </c:pt>
                <c:pt idx="6">
                  <c:v>6.1500000000000013E-2</c:v>
                </c:pt>
                <c:pt idx="7">
                  <c:v>6.4100000000000018E-2</c:v>
                </c:pt>
                <c:pt idx="8">
                  <c:v>6.7300000000000013E-2</c:v>
                </c:pt>
                <c:pt idx="9">
                  <c:v>7.4500000000000011E-2</c:v>
                </c:pt>
              </c:numCache>
            </c:numRef>
          </c:yVal>
          <c:smooth val="1"/>
        </c:ser>
        <c:axId val="47915776"/>
        <c:axId val="47917312"/>
      </c:scatterChart>
      <c:valAx>
        <c:axId val="47915776"/>
        <c:scaling>
          <c:orientation val="minMax"/>
          <c:max val="5"/>
          <c:min val="-4"/>
        </c:scaling>
        <c:axPos val="b"/>
        <c:numFmt formatCode="General" sourceLinked="1"/>
        <c:tickLblPos val="nextTo"/>
        <c:crossAx val="47917312"/>
        <c:crossesAt val="-5"/>
        <c:crossBetween val="midCat"/>
        <c:majorUnit val="1"/>
      </c:valAx>
      <c:valAx>
        <c:axId val="47917312"/>
        <c:scaling>
          <c:orientation val="minMax"/>
          <c:max val="0.15000000000000002"/>
          <c:min val="0"/>
        </c:scaling>
        <c:axPos val="l"/>
        <c:majorGridlines/>
        <c:numFmt formatCode="0%" sourceLinked="0"/>
        <c:tickLblPos val="nextTo"/>
        <c:crossAx val="47915776"/>
        <c:crosses val="autoZero"/>
        <c:crossBetween val="midCat"/>
        <c:majorUnit val="5.000000000000001E-2"/>
        <c:minorUnit val="5.000000000000001E-2"/>
      </c:valAx>
    </c:plotArea>
    <c:legend>
      <c:legendPos val="t"/>
    </c:legend>
    <c:plotVisOnly val="1"/>
  </c:chart>
  <c:txPr>
    <a:bodyPr/>
    <a:lstStyle/>
    <a:p>
      <a:pPr>
        <a:defRPr>
          <a:latin typeface="Times New Roman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1"/>
          <c:order val="0"/>
          <c:tx>
            <c:strRef>
              <c:f>'CPS Coverage All'!$B$3</c:f>
              <c:strCache>
                <c:ptCount val="1"/>
                <c:pt idx="0">
                  <c:v>EXPANSION STATES</c:v>
                </c:pt>
              </c:strCache>
            </c:strRef>
          </c:tx>
          <c:xVal>
            <c:numRef>
              <c:f>'CPS Coverage All'!$A$4:$A$13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'CPS Coverage All'!$B$4:$B$13</c:f>
              <c:numCache>
                <c:formatCode>General</c:formatCode>
                <c:ptCount val="10"/>
                <c:pt idx="0">
                  <c:v>0.222</c:v>
                </c:pt>
                <c:pt idx="1">
                  <c:v>0.22500000000000001</c:v>
                </c:pt>
                <c:pt idx="2">
                  <c:v>0.22700000000000001</c:v>
                </c:pt>
                <c:pt idx="3">
                  <c:v>0.21660000000000001</c:v>
                </c:pt>
                <c:pt idx="4">
                  <c:v>0.19570000000000001</c:v>
                </c:pt>
                <c:pt idx="5">
                  <c:v>0.20600000000000002</c:v>
                </c:pt>
                <c:pt idx="6">
                  <c:v>0.20600000000000002</c:v>
                </c:pt>
                <c:pt idx="7">
                  <c:v>0.2</c:v>
                </c:pt>
                <c:pt idx="8">
                  <c:v>0.17610000000000001</c:v>
                </c:pt>
                <c:pt idx="9">
                  <c:v>0.18710000000000002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'CPS Coverage All'!$C$3</c:f>
              <c:strCache>
                <c:ptCount val="1"/>
                <c:pt idx="0">
                  <c:v>CONTROL STATES</c:v>
                </c:pt>
              </c:strCache>
            </c:strRef>
          </c:tx>
          <c:xVal>
            <c:numRef>
              <c:f>'CPS Coverage All'!$A$4:$A$13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'CPS Coverage All'!$C$4:$C$13</c:f>
              <c:numCache>
                <c:formatCode>General</c:formatCode>
                <c:ptCount val="10"/>
                <c:pt idx="0">
                  <c:v>0.14900000000000002</c:v>
                </c:pt>
                <c:pt idx="1">
                  <c:v>0.15100000000000002</c:v>
                </c:pt>
                <c:pt idx="2">
                  <c:v>0.15900000000000003</c:v>
                </c:pt>
                <c:pt idx="3">
                  <c:v>0.14900000000000002</c:v>
                </c:pt>
                <c:pt idx="4">
                  <c:v>0.13100000000000001</c:v>
                </c:pt>
                <c:pt idx="5">
                  <c:v>0.14100000000000001</c:v>
                </c:pt>
                <c:pt idx="6">
                  <c:v>0.16900000000000001</c:v>
                </c:pt>
                <c:pt idx="7">
                  <c:v>0.17300000000000001</c:v>
                </c:pt>
                <c:pt idx="8">
                  <c:v>0.16</c:v>
                </c:pt>
                <c:pt idx="9">
                  <c:v>0.14900000000000002</c:v>
                </c:pt>
              </c:numCache>
            </c:numRef>
          </c:yVal>
          <c:smooth val="1"/>
        </c:ser>
        <c:axId val="47151744"/>
        <c:axId val="47165824"/>
      </c:scatterChart>
      <c:valAx>
        <c:axId val="47151744"/>
        <c:scaling>
          <c:orientation val="minMax"/>
          <c:max val="5"/>
          <c:min val="-4"/>
        </c:scaling>
        <c:axPos val="b"/>
        <c:numFmt formatCode="General" sourceLinked="1"/>
        <c:tickLblPos val="nextTo"/>
        <c:crossAx val="47165824"/>
        <c:crossesAt val="-5"/>
        <c:crossBetween val="midCat"/>
        <c:majorUnit val="1"/>
      </c:valAx>
      <c:valAx>
        <c:axId val="47165824"/>
        <c:scaling>
          <c:orientation val="minMax"/>
          <c:max val="0.25"/>
          <c:min val="0"/>
        </c:scaling>
        <c:axPos val="l"/>
        <c:majorGridlines/>
        <c:numFmt formatCode="0%" sourceLinked="0"/>
        <c:tickLblPos val="nextTo"/>
        <c:crossAx val="47151744"/>
        <c:crosses val="autoZero"/>
        <c:crossBetween val="midCat"/>
        <c:majorUnit val="0.05"/>
        <c:minorUnit val="0.05"/>
      </c:valAx>
    </c:plotArea>
    <c:legend>
      <c:legendPos val="t"/>
    </c:legend>
    <c:plotVisOnly val="1"/>
  </c:chart>
  <c:txPr>
    <a:bodyPr/>
    <a:lstStyle/>
    <a:p>
      <a:pPr>
        <a:defRPr>
          <a:latin typeface="Times New Roman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1"/>
          <c:order val="0"/>
          <c:tx>
            <c:strRef>
              <c:f>'[Mortality Graphs 9-2011.xlsx]BRFSS Barriers'!$B$3</c:f>
              <c:strCache>
                <c:ptCount val="1"/>
                <c:pt idx="0">
                  <c:v>EXPANSION STATES</c:v>
                </c:pt>
              </c:strCache>
            </c:strRef>
          </c:tx>
          <c:cat>
            <c:strRef>
              <c:f>'[Mortality Graphs 9-2011.xlsx]BRFSS Barriers'!$A$4:$A$5</c:f>
              <c:strCache>
                <c:ptCount val="2"/>
                <c:pt idx="0">
                  <c:v>Pre-Expansion</c:v>
                </c:pt>
                <c:pt idx="1">
                  <c:v>Post-Expansion</c:v>
                </c:pt>
              </c:strCache>
            </c:strRef>
          </c:cat>
          <c:val>
            <c:numRef>
              <c:f>'[Mortality Graphs 9-2011.xlsx]BRFSS Barriers'!$B$4:$B$5</c:f>
              <c:numCache>
                <c:formatCode>General</c:formatCode>
                <c:ptCount val="2"/>
                <c:pt idx="0">
                  <c:v>13.4</c:v>
                </c:pt>
                <c:pt idx="1">
                  <c:v>14</c:v>
                </c:pt>
              </c:numCache>
            </c:numRef>
          </c:val>
        </c:ser>
        <c:ser>
          <c:idx val="2"/>
          <c:order val="1"/>
          <c:tx>
            <c:strRef>
              <c:f>'[Mortality Graphs 9-2011.xlsx]BRFSS Barriers'!$C$3</c:f>
              <c:strCache>
                <c:ptCount val="1"/>
                <c:pt idx="0">
                  <c:v>CONTROL STATES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'[Mortality Graphs 9-2011.xlsx]BRFSS Barriers'!$A$4:$A$5</c:f>
              <c:strCache>
                <c:ptCount val="2"/>
                <c:pt idx="0">
                  <c:v>Pre-Expansion</c:v>
                </c:pt>
                <c:pt idx="1">
                  <c:v>Post-Expansion</c:v>
                </c:pt>
              </c:strCache>
            </c:strRef>
          </c:cat>
          <c:val>
            <c:numRef>
              <c:f>'[Mortality Graphs 9-2011.xlsx]BRFSS Barriers'!$C$4:$C$5</c:f>
              <c:numCache>
                <c:formatCode>General</c:formatCode>
                <c:ptCount val="2"/>
                <c:pt idx="0">
                  <c:v>10.199999999999999</c:v>
                </c:pt>
                <c:pt idx="1">
                  <c:v>12.8</c:v>
                </c:pt>
              </c:numCache>
            </c:numRef>
          </c:val>
        </c:ser>
        <c:axId val="49066752"/>
        <c:axId val="49068288"/>
      </c:barChart>
      <c:catAx>
        <c:axId val="49066752"/>
        <c:scaling>
          <c:orientation val="minMax"/>
        </c:scaling>
        <c:axPos val="b"/>
        <c:numFmt formatCode="@" sourceLinked="1"/>
        <c:tickLblPos val="nextTo"/>
        <c:crossAx val="49068288"/>
        <c:crosses val="autoZero"/>
        <c:auto val="1"/>
        <c:lblAlgn val="ctr"/>
        <c:lblOffset val="100"/>
        <c:tickLblSkip val="1"/>
      </c:catAx>
      <c:valAx>
        <c:axId val="49068288"/>
        <c:scaling>
          <c:orientation val="minMax"/>
        </c:scaling>
        <c:axPos val="l"/>
        <c:majorGridlines/>
        <c:numFmt formatCode="0.00" sourceLinked="0"/>
        <c:tickLblPos val="nextTo"/>
        <c:crossAx val="49066752"/>
        <c:crossesAt val="0"/>
        <c:crossBetween val="between"/>
      </c:valAx>
      <c:spPr>
        <a:noFill/>
        <a:ln w="25400">
          <a:noFill/>
        </a:ln>
      </c:spPr>
    </c:plotArea>
    <c:legend>
      <c:legendPos val="r"/>
    </c:legend>
    <c:plotVisOnly val="1"/>
    <c:dispBlanksAs val="gap"/>
  </c:chart>
  <c:txPr>
    <a:bodyPr/>
    <a:lstStyle/>
    <a:p>
      <a:pPr>
        <a:defRPr>
          <a:latin typeface="Times New Roman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1"/>
          <c:order val="0"/>
          <c:tx>
            <c:strRef>
              <c:f>'CPS Health'!$B$3</c:f>
              <c:strCache>
                <c:ptCount val="1"/>
                <c:pt idx="0">
                  <c:v>EXPANSION STATES</c:v>
                </c:pt>
              </c:strCache>
            </c:strRef>
          </c:tx>
          <c:xVal>
            <c:numRef>
              <c:f>'CPS Health'!$A$4:$A$13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'CPS Health'!$B$4:$B$13</c:f>
              <c:numCache>
                <c:formatCode>0.0%</c:formatCode>
                <c:ptCount val="10"/>
                <c:pt idx="0">
                  <c:v>0.62800000000000011</c:v>
                </c:pt>
                <c:pt idx="1">
                  <c:v>0.64000000000000012</c:v>
                </c:pt>
                <c:pt idx="2">
                  <c:v>0.64300000000000013</c:v>
                </c:pt>
                <c:pt idx="3">
                  <c:v>0.65300000000000014</c:v>
                </c:pt>
                <c:pt idx="4">
                  <c:v>0.64800000000000013</c:v>
                </c:pt>
                <c:pt idx="5">
                  <c:v>0.64000000000000012</c:v>
                </c:pt>
                <c:pt idx="6">
                  <c:v>0.65900000000000014</c:v>
                </c:pt>
                <c:pt idx="7">
                  <c:v>0.65200000000000014</c:v>
                </c:pt>
                <c:pt idx="8">
                  <c:v>0.66900000000000015</c:v>
                </c:pt>
                <c:pt idx="9">
                  <c:v>0.63900000000000012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'CPS Health'!$C$3</c:f>
              <c:strCache>
                <c:ptCount val="1"/>
                <c:pt idx="0">
                  <c:v>CONTROL STATES</c:v>
                </c:pt>
              </c:strCache>
            </c:strRef>
          </c:tx>
          <c:xVal>
            <c:numRef>
              <c:f>'CPS Health'!$A$4:$A$13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'CPS Health'!$C$4:$C$13</c:f>
              <c:numCache>
                <c:formatCode>0.0%</c:formatCode>
                <c:ptCount val="10"/>
                <c:pt idx="0">
                  <c:v>0.65500000000000014</c:v>
                </c:pt>
                <c:pt idx="1">
                  <c:v>0.65900000000000014</c:v>
                </c:pt>
                <c:pt idx="2">
                  <c:v>0.67300000000000015</c:v>
                </c:pt>
                <c:pt idx="3">
                  <c:v>0.67300000000000015</c:v>
                </c:pt>
                <c:pt idx="4">
                  <c:v>0.66400000000000015</c:v>
                </c:pt>
                <c:pt idx="5">
                  <c:v>0.65500000000000014</c:v>
                </c:pt>
                <c:pt idx="6">
                  <c:v>0.66000000000000014</c:v>
                </c:pt>
                <c:pt idx="7">
                  <c:v>0.65500000000000014</c:v>
                </c:pt>
                <c:pt idx="8">
                  <c:v>0.65500000000000014</c:v>
                </c:pt>
                <c:pt idx="9">
                  <c:v>0.64700000000000013</c:v>
                </c:pt>
              </c:numCache>
            </c:numRef>
          </c:yVal>
          <c:smooth val="1"/>
        </c:ser>
        <c:axId val="49121920"/>
        <c:axId val="49152384"/>
      </c:scatterChart>
      <c:valAx>
        <c:axId val="49121920"/>
        <c:scaling>
          <c:orientation val="minMax"/>
          <c:max val="5"/>
          <c:min val="-5"/>
        </c:scaling>
        <c:axPos val="b"/>
        <c:numFmt formatCode="General" sourceLinked="1"/>
        <c:tickLblPos val="nextTo"/>
        <c:crossAx val="49152384"/>
        <c:crosses val="autoZero"/>
        <c:crossBetween val="midCat"/>
        <c:majorUnit val="1"/>
      </c:valAx>
      <c:valAx>
        <c:axId val="49152384"/>
        <c:scaling>
          <c:orientation val="minMax"/>
          <c:max val="0.75000000000000011"/>
          <c:min val="0.5"/>
        </c:scaling>
        <c:axPos val="l"/>
        <c:majorGridlines/>
        <c:numFmt formatCode="0%" sourceLinked="0"/>
        <c:tickLblPos val="nextTo"/>
        <c:crossAx val="49121920"/>
        <c:crosses val="autoZero"/>
        <c:crossBetween val="midCat"/>
        <c:minorUnit val="0.05"/>
      </c:valAx>
    </c:plotArea>
    <c:legend>
      <c:legendPos val="t"/>
    </c:legend>
    <c:plotVisOnly val="1"/>
  </c:chart>
  <c:txPr>
    <a:bodyPr/>
    <a:lstStyle/>
    <a:p>
      <a:pPr>
        <a:defRPr>
          <a:latin typeface="Times New Roman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scatterChart>
        <c:scatterStyle val="smoothMarker"/>
        <c:ser>
          <c:idx val="1"/>
          <c:order val="0"/>
          <c:tx>
            <c:strRef>
              <c:f>'All Mortality'!$B$3</c:f>
              <c:strCache>
                <c:ptCount val="1"/>
                <c:pt idx="0">
                  <c:v>EXPANSION STATES</c:v>
                </c:pt>
              </c:strCache>
            </c:strRef>
          </c:tx>
          <c:xVal>
            <c:numRef>
              <c:f>'All Mortality'!$A$4:$A$13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'All Mortality'!$B$4:$B$13</c:f>
              <c:numCache>
                <c:formatCode>General</c:formatCode>
                <c:ptCount val="10"/>
                <c:pt idx="0">
                  <c:v>325</c:v>
                </c:pt>
                <c:pt idx="1">
                  <c:v>314</c:v>
                </c:pt>
                <c:pt idx="2">
                  <c:v>318</c:v>
                </c:pt>
                <c:pt idx="3">
                  <c:v>314</c:v>
                </c:pt>
                <c:pt idx="4">
                  <c:v>326</c:v>
                </c:pt>
                <c:pt idx="5">
                  <c:v>316</c:v>
                </c:pt>
                <c:pt idx="6">
                  <c:v>312</c:v>
                </c:pt>
                <c:pt idx="7">
                  <c:v>307</c:v>
                </c:pt>
                <c:pt idx="8">
                  <c:v>307</c:v>
                </c:pt>
                <c:pt idx="9">
                  <c:v>304</c:v>
                </c:pt>
              </c:numCache>
            </c:numRef>
          </c:yVal>
          <c:smooth val="1"/>
        </c:ser>
        <c:ser>
          <c:idx val="2"/>
          <c:order val="1"/>
          <c:tx>
            <c:strRef>
              <c:f>'All Mortality'!$C$3</c:f>
              <c:strCache>
                <c:ptCount val="1"/>
                <c:pt idx="0">
                  <c:v>CONTROL STATES</c:v>
                </c:pt>
              </c:strCache>
            </c:strRef>
          </c:tx>
          <c:xVal>
            <c:numRef>
              <c:f>'All Mortality'!$A$4:$A$13</c:f>
              <c:numCache>
                <c:formatCode>General</c:formatCode>
                <c:ptCount val="10"/>
                <c:pt idx="0">
                  <c:v>-4</c:v>
                </c:pt>
                <c:pt idx="1">
                  <c:v>-3</c:v>
                </c:pt>
                <c:pt idx="2">
                  <c:v>-2</c:v>
                </c:pt>
                <c:pt idx="3">
                  <c:v>-1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5</c:v>
                </c:pt>
              </c:numCache>
            </c:numRef>
          </c:xVal>
          <c:yVal>
            <c:numRef>
              <c:f>'All Mortality'!$C$4:$C$13</c:f>
              <c:numCache>
                <c:formatCode>General</c:formatCode>
                <c:ptCount val="10"/>
                <c:pt idx="0">
                  <c:v>348</c:v>
                </c:pt>
                <c:pt idx="1">
                  <c:v>331</c:v>
                </c:pt>
                <c:pt idx="2">
                  <c:v>344</c:v>
                </c:pt>
                <c:pt idx="3">
                  <c:v>348</c:v>
                </c:pt>
                <c:pt idx="4">
                  <c:v>351</c:v>
                </c:pt>
                <c:pt idx="5">
                  <c:v>355</c:v>
                </c:pt>
                <c:pt idx="6">
                  <c:v>357</c:v>
                </c:pt>
                <c:pt idx="7">
                  <c:v>355</c:v>
                </c:pt>
                <c:pt idx="8">
                  <c:v>365</c:v>
                </c:pt>
                <c:pt idx="9">
                  <c:v>364</c:v>
                </c:pt>
              </c:numCache>
            </c:numRef>
          </c:yVal>
          <c:smooth val="1"/>
        </c:ser>
        <c:axId val="49210112"/>
        <c:axId val="49211648"/>
      </c:scatterChart>
      <c:valAx>
        <c:axId val="49210112"/>
        <c:scaling>
          <c:orientation val="minMax"/>
          <c:max val="5"/>
          <c:min val="-4"/>
        </c:scaling>
        <c:axPos val="b"/>
        <c:numFmt formatCode="General" sourceLinked="1"/>
        <c:tickLblPos val="nextTo"/>
        <c:crossAx val="49211648"/>
        <c:crossesAt val="-5"/>
        <c:crossBetween val="midCat"/>
        <c:majorUnit val="1"/>
      </c:valAx>
      <c:valAx>
        <c:axId val="49211648"/>
        <c:scaling>
          <c:orientation val="minMax"/>
          <c:max val="400"/>
        </c:scaling>
        <c:axPos val="l"/>
        <c:majorGridlines/>
        <c:numFmt formatCode="General" sourceLinked="1"/>
        <c:tickLblPos val="nextTo"/>
        <c:crossAx val="49210112"/>
        <c:crosses val="autoZero"/>
        <c:crossBetween val="midCat"/>
        <c:minorUnit val="50"/>
      </c:valAx>
    </c:plotArea>
    <c:legend>
      <c:legendPos val="t"/>
    </c:legend>
    <c:plotVisOnly val="1"/>
  </c:chart>
  <c:txPr>
    <a:bodyPr/>
    <a:lstStyle/>
    <a:p>
      <a:pPr>
        <a:defRPr>
          <a:latin typeface="Times New Roman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FE4B673-681A-7644-BE88-D2D8EB265066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67C7B26-F0ED-EE41-B8DB-383E6B307A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6B99F6D-F7E6-8E43-9BC1-CA5773E56824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0E8672C1-1DF9-4046-B555-E01BBCE4BA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10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11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12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13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14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15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16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17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18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  <a:p>
            <a:endParaRPr lang="en-US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19</a:t>
            </a:fld>
            <a:endParaRPr lang="en-US" sz="120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ED807380-2A24-344D-A028-C8250F27514B}" type="slidenum">
              <a:rPr lang="en-US" sz="1200">
                <a:ea typeface="Arial" charset="0"/>
                <a:cs typeface="Arial" charset="0"/>
              </a:rPr>
              <a:pPr algn="r"/>
              <a:t>2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20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21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22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23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24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B31E7AA6-65FB-D246-BB80-120AE484F1B9}" type="slidenum">
              <a:rPr lang="en-US" sz="1200">
                <a:ea typeface="Arial" charset="0"/>
                <a:cs typeface="Arial" charset="0"/>
              </a:rPr>
              <a:pPr algn="r"/>
              <a:t>25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ED807380-2A24-344D-A028-C8250F27514B}" type="slidenum">
              <a:rPr lang="en-US" sz="1200">
                <a:ea typeface="Arial" charset="0"/>
                <a:cs typeface="Arial" charset="0"/>
              </a:rPr>
              <a:pPr algn="r"/>
              <a:t>3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ED807380-2A24-344D-A028-C8250F27514B}" type="slidenum">
              <a:rPr lang="en-US" sz="1200">
                <a:ea typeface="Arial" charset="0"/>
                <a:cs typeface="Arial" charset="0"/>
              </a:rPr>
              <a:pPr algn="r"/>
              <a:t>4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ED807380-2A24-344D-A028-C8250F27514B}" type="slidenum">
              <a:rPr lang="en-US" sz="1200">
                <a:ea typeface="Arial" charset="0"/>
                <a:cs typeface="Arial" charset="0"/>
              </a:rPr>
              <a:pPr algn="r"/>
              <a:t>5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6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7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8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/>
          </a:p>
        </p:txBody>
      </p:sp>
      <p:sp>
        <p:nvSpPr>
          <p:cNvPr id="20484" name="Slide Number Placeholder 3"/>
          <p:cNvSpPr txBox="1">
            <a:spLocks noGrp="1"/>
          </p:cNvSpPr>
          <p:nvPr/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algn="r"/>
            <a:fld id="{0DD09CE6-0B8B-714A-9451-C33FF284257E}" type="slidenum">
              <a:rPr lang="en-US" sz="1200">
                <a:ea typeface="Arial" charset="0"/>
                <a:cs typeface="Arial" charset="0"/>
              </a:rPr>
              <a:pPr algn="r"/>
              <a:t>9</a:t>
            </a:fld>
            <a:endParaRPr lang="en-US" sz="1200" dirty="0"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9C621-EAF5-044D-94EC-A7F4244DD0FC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E0609-48A0-6748-942E-8F5A46919D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29F7B-960A-F749-9F0A-5033BC76AE4A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12AE2-E665-D341-A0A6-17EFBC148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768B6-F8AB-384E-9ECE-71C822A7332B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76FD2-71F4-DC47-8358-27743E1430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6FA6F-0B9F-C245-BFFF-BAE33CC1FED0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905B7-BDB9-1D44-8EE8-CD23ACC96F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C3502-60D9-3A4A-B307-F2D543263A82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99EDE-8E17-C140-AE79-B352737143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45F44-399D-0740-A50F-B7DAE389D373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53848-DCA0-CB4D-BC27-04C0E16B40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0BB30-A82E-534E-8AB9-5C0C1683EB72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FDED8-BE67-DC42-A8C6-3D449CE3A7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ED43A-8FE4-C844-AD55-31AA1E08F271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C8DCF-DB9E-9D40-B0A2-A5E07AA608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54B11-C631-E14A-9E25-A8B3E4512C5B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11474-E3C6-604A-A71B-6B82336BF3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A7587-E557-4C49-BCA2-909E544627E8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0D6BB-7A9B-1048-96AD-38A5DF34F9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9402B-9CDE-9843-8B30-D3003D0728FF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F94F3-E0BE-B14A-836B-3CE682F390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A0DA944-F371-9049-9F75-FD7E37005559}" type="datetime1">
              <a:rPr lang="en-US"/>
              <a:pPr>
                <a:defRPr/>
              </a:pPr>
              <a:t>10/22/2012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E022BDC-DA3E-6D4D-8145-3CFBA6135C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228600"/>
            <a:ext cx="57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/>
          </p:cNvSpPr>
          <p:nvPr/>
        </p:nvSpPr>
        <p:spPr bwMode="auto">
          <a:xfrm>
            <a:off x="0" y="29718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3600" b="1" dirty="0" smtClean="0"/>
              <a:t>Mortality and Access to Care Among Adults After State Medicaid Expansions</a:t>
            </a:r>
            <a:endParaRPr lang="en-US" sz="3600" dirty="0" smtClean="0"/>
          </a:p>
          <a:p>
            <a:pPr algn="ctr" eaLnBrk="0" hangingPunct="0"/>
            <a:endParaRPr lang="en-US" sz="3600" dirty="0" smtClean="0"/>
          </a:p>
          <a:p>
            <a:pPr algn="ctr" eaLnBrk="0" hangingPunct="0"/>
            <a:endParaRPr lang="en-US" sz="44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15363" name="Subtitle 4"/>
          <p:cNvSpPr>
            <a:spLocks/>
          </p:cNvSpPr>
          <p:nvPr/>
        </p:nvSpPr>
        <p:spPr bwMode="auto">
          <a:xfrm>
            <a:off x="0" y="472440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Benjamin D. Sommers, Katherine </a:t>
            </a:r>
            <a:r>
              <a:rPr lang="en-US" dirty="0" err="1" smtClean="0"/>
              <a:t>Baicker</a:t>
            </a:r>
            <a:r>
              <a:rPr lang="en-US" dirty="0" smtClean="0"/>
              <a:t>, &amp; Arnold Epstein</a:t>
            </a:r>
          </a:p>
          <a:p>
            <a:pPr algn="ctr"/>
            <a:r>
              <a:rPr lang="en-US" dirty="0" smtClean="0"/>
              <a:t>Harvard School of Public Health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October, 2012</a:t>
            </a:r>
          </a:p>
          <a:p>
            <a:pPr algn="ctr" eaLnBrk="0" hangingPunct="0">
              <a:spcBef>
                <a:spcPct val="20000"/>
              </a:spcBef>
              <a:buFont typeface="Arial" charset="0"/>
              <a:buNone/>
            </a:pPr>
            <a:endParaRPr lang="en-US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15364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457200"/>
            <a:ext cx="14763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Other Outcomes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676400"/>
            <a:ext cx="7620000" cy="3810000"/>
          </a:xfrm>
        </p:spPr>
        <p:txBody>
          <a:bodyPr/>
          <a:lstStyle/>
          <a:p>
            <a:pPr marL="742950" indent="-511175"/>
            <a:r>
              <a:rPr lang="en-US" sz="3000" b="1" dirty="0" smtClean="0">
                <a:ea typeface="Times New Roman" charset="0"/>
                <a:cs typeface="Times New Roman" charset="0"/>
              </a:rPr>
              <a:t>Insurance: </a:t>
            </a:r>
            <a:r>
              <a:rPr lang="en-US" sz="3000" dirty="0" smtClean="0">
                <a:ea typeface="Times New Roman" charset="0"/>
                <a:cs typeface="Times New Roman" charset="0"/>
              </a:rPr>
              <a:t>% with Medicaid coverage, % uninsured, from Census Bureau’s Current Population Survey</a:t>
            </a:r>
          </a:p>
          <a:p>
            <a:pPr marL="742950" indent="-511175"/>
            <a:r>
              <a:rPr lang="en-US" sz="3000" b="1" dirty="0" smtClean="0">
                <a:ea typeface="Times New Roman" charset="0"/>
                <a:cs typeface="Times New Roman" charset="0"/>
              </a:rPr>
              <a:t>Access to Care: </a:t>
            </a:r>
            <a:r>
              <a:rPr lang="en-US" sz="3000" dirty="0" smtClean="0">
                <a:ea typeface="Times New Roman" charset="0"/>
                <a:cs typeface="Times New Roman" charset="0"/>
              </a:rPr>
              <a:t>% experiencing cost-related barriers to care, from CDC’s Behavioral Risk Factor Surveillance System</a:t>
            </a:r>
          </a:p>
          <a:p>
            <a:pPr marL="742950" indent="-511175"/>
            <a:r>
              <a:rPr lang="en-US" sz="3000" b="1" dirty="0" smtClean="0">
                <a:ea typeface="Times New Roman" charset="0"/>
                <a:cs typeface="Times New Roman" charset="0"/>
              </a:rPr>
              <a:t>Self-Reported Health: </a:t>
            </a:r>
            <a:r>
              <a:rPr lang="en-US" sz="3000" dirty="0" smtClean="0">
                <a:ea typeface="Times New Roman" charset="0"/>
                <a:cs typeface="Times New Roman" charset="0"/>
              </a:rPr>
              <a:t>% in excellent or very good health</a:t>
            </a: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10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Methods - Briefly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11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838200" y="1676400"/>
            <a:ext cx="7391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0" indent="-511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Times New Roman" charset="0"/>
                <a:cs typeface="Calibri"/>
              </a:rPr>
              <a:t>Our analysis adjusted </a:t>
            </a:r>
            <a:r>
              <a:rPr lang="en-US" sz="3000" noProof="0" dirty="0" smtClean="0">
                <a:latin typeface="Calibri"/>
                <a:ea typeface="Times New Roman" charset="0"/>
                <a:cs typeface="Calibri"/>
              </a:rPr>
              <a:t>for factors </a:t>
            </a:r>
            <a:r>
              <a:rPr lang="en-US" sz="3000" dirty="0" smtClean="0">
                <a:latin typeface="Calibri"/>
                <a:ea typeface="Times New Roman" charset="0"/>
                <a:cs typeface="Calibri"/>
              </a:rPr>
              <a:t>includingrace, age, sex, county, and local economic conditions</a:t>
            </a:r>
          </a:p>
          <a:p>
            <a:pPr marL="742950" indent="-511175">
              <a:spcBef>
                <a:spcPct val="20000"/>
              </a:spcBef>
              <a:buFont typeface="Arial" charset="0"/>
              <a:buChar char="•"/>
            </a:pPr>
            <a:r>
              <a:rPr lang="en-US" sz="3000" dirty="0" smtClean="0">
                <a:latin typeface="Calibri"/>
                <a:ea typeface="Times New Roman" charset="0"/>
                <a:cs typeface="Calibri"/>
              </a:rPr>
              <a:t>Important because our analysis – unlike Oregon – is not randomized, so other differences between states could affect our results</a:t>
            </a:r>
          </a:p>
          <a:p>
            <a:pPr marL="742950" marR="0" lvl="0" indent="-51117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Times New Roman" charset="0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Results: Medicaid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12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0912" y="5679849"/>
            <a:ext cx="18944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3505200"/>
            <a:ext cx="146756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latin typeface="Times New Roman"/>
                <a:cs typeface="Times New Roman"/>
              </a:rPr>
              <a:t>Percent of Non-Elderly Adults Enrolled in Medicaid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2286000" y="1752600"/>
          <a:ext cx="48768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19400" y="6324600"/>
            <a:ext cx="383335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latin typeface="Times New Roman"/>
                <a:cs typeface="Times New Roman"/>
              </a:rPr>
              <a:t>Years before/after state Medicaid expansion</a:t>
            </a:r>
            <a:endParaRPr lang="en-US" sz="1400" b="1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Results: Uninsured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13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0912" y="5679849"/>
            <a:ext cx="18944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3505200"/>
            <a:ext cx="146756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latin typeface="Times New Roman"/>
                <a:cs typeface="Times New Roman"/>
              </a:rPr>
              <a:t>Percent of Non-Elderly Adults Who Are Uninsured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19400" y="6324600"/>
            <a:ext cx="383335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latin typeface="Times New Roman"/>
                <a:cs typeface="Times New Roman"/>
              </a:rPr>
              <a:t>Years before/after state Medicaid expansion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2438400" y="1752600"/>
          <a:ext cx="4724400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Results: Cost-Related Barriers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14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0912" y="5679849"/>
            <a:ext cx="18944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3505200"/>
            <a:ext cx="1676400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latin typeface="Times New Roman"/>
                <a:cs typeface="Times New Roman"/>
              </a:rPr>
              <a:t>Percent of Non-Elderly Adults Delaying Medical Care Due to Cost 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graphicFrame>
        <p:nvGraphicFramePr>
          <p:cNvPr id="12" name="C 5"/>
          <p:cNvGraphicFramePr/>
          <p:nvPr/>
        </p:nvGraphicFramePr>
        <p:xfrm>
          <a:off x="2590800" y="2133600"/>
          <a:ext cx="45085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Results: Self-Reported Health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15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0912" y="5679849"/>
            <a:ext cx="18944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3505200"/>
            <a:ext cx="1467563" cy="116955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latin typeface="Times New Roman"/>
                <a:cs typeface="Times New Roman"/>
              </a:rPr>
              <a:t>Percent of Non-Elderly Adults in Excellent/Very Good Health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19400" y="6324600"/>
            <a:ext cx="383335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latin typeface="Times New Roman"/>
                <a:cs typeface="Times New Roman"/>
              </a:rPr>
              <a:t>Years before/after state Medicaid expansion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graphicFrame>
        <p:nvGraphicFramePr>
          <p:cNvPr id="14" name="Chart 13"/>
          <p:cNvGraphicFramePr/>
          <p:nvPr/>
        </p:nvGraphicFramePr>
        <p:xfrm>
          <a:off x="2362200" y="1676400"/>
          <a:ext cx="4724400" cy="459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Results: Mortality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16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10912" y="5222649"/>
            <a:ext cx="18944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2832" y="5302843"/>
            <a:ext cx="189440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71800" y="6324600"/>
            <a:ext cx="3833353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latin typeface="Times New Roman"/>
                <a:cs typeface="Times New Roman"/>
              </a:rPr>
              <a:t>Years before/after state Medicaid expansion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3581400"/>
            <a:ext cx="1382321" cy="7386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b="1" dirty="0" smtClean="0">
                <a:latin typeface="Times New Roman"/>
                <a:cs typeface="Times New Roman"/>
              </a:rPr>
              <a:t>Deaths per 100,000 Non-Elderly Adults</a:t>
            </a:r>
            <a:endParaRPr lang="en-US" sz="1400" b="1" dirty="0">
              <a:latin typeface="Times New Roman"/>
              <a:cs typeface="Times New Roman"/>
            </a:endParaRPr>
          </a:p>
        </p:txBody>
      </p:sp>
      <p:graphicFrame>
        <p:nvGraphicFramePr>
          <p:cNvPr id="12" name="Chart 11"/>
          <p:cNvGraphicFramePr/>
          <p:nvPr/>
        </p:nvGraphicFramePr>
        <p:xfrm>
          <a:off x="2209800" y="1600200"/>
          <a:ext cx="51054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Multivariate Analyses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17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828800"/>
          <a:ext cx="8229599" cy="418293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81200"/>
                <a:gridCol w="2667000"/>
                <a:gridCol w="2494472"/>
                <a:gridCol w="1086927"/>
              </a:tblGrid>
              <a:tr h="1228441">
                <a:tc>
                  <a:txBody>
                    <a:bodyPr/>
                    <a:lstStyle/>
                    <a:p>
                      <a:r>
                        <a:rPr lang="en-US" dirty="0" smtClean="0"/>
                        <a:t>Outcome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Post-Expansion</a:t>
                      </a:r>
                    </a:p>
                    <a:p>
                      <a:r>
                        <a:rPr lang="en-US" dirty="0" smtClean="0"/>
                        <a:t>Absolute Change </a:t>
                      </a:r>
                    </a:p>
                    <a:p>
                      <a:r>
                        <a:rPr lang="en-US" dirty="0" smtClean="0"/>
                        <a:t>(Treatment vs. Control)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Post-Expansion </a:t>
                      </a:r>
                    </a:p>
                    <a:p>
                      <a:r>
                        <a:rPr lang="en-US" dirty="0" smtClean="0"/>
                        <a:t>Relative Change (Treatment vs. Control)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P-value</a:t>
                      </a:r>
                      <a:endParaRPr lang="en-US" dirty="0"/>
                    </a:p>
                  </a:txBody>
                  <a:tcPr/>
                </a:tc>
              </a:tr>
              <a:tr h="495741">
                <a:tc>
                  <a:txBody>
                    <a:bodyPr/>
                    <a:lstStyle/>
                    <a:p>
                      <a:r>
                        <a:rPr lang="en-US" dirty="0" smtClean="0"/>
                        <a:t>Medicaid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+2.2 percentage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+24.7%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</a:tr>
              <a:tr h="495741">
                <a:tc>
                  <a:txBody>
                    <a:bodyPr/>
                    <a:lstStyle/>
                    <a:p>
                      <a:r>
                        <a:rPr lang="en-US" dirty="0" smtClean="0"/>
                        <a:t>Uninsured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-3.2</a:t>
                      </a:r>
                      <a:r>
                        <a:rPr lang="en-US" baseline="0" dirty="0" smtClean="0"/>
                        <a:t> percentage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-14.7%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&lt;0.001</a:t>
                      </a:r>
                      <a:endParaRPr lang="en-US" dirty="0"/>
                    </a:p>
                  </a:txBody>
                  <a:tcPr/>
                </a:tc>
              </a:tr>
              <a:tr h="661468">
                <a:tc>
                  <a:txBody>
                    <a:bodyPr/>
                    <a:lstStyle/>
                    <a:p>
                      <a:r>
                        <a:rPr lang="en-US" dirty="0" smtClean="0"/>
                        <a:t>Cost-Related</a:t>
                      </a:r>
                      <a:r>
                        <a:rPr lang="en-US" baseline="0" dirty="0" smtClean="0"/>
                        <a:t> Barriers to Care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-2.9 percentage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-21.3%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0.002</a:t>
                      </a:r>
                      <a:endParaRPr lang="en-US" dirty="0"/>
                    </a:p>
                  </a:txBody>
                  <a:tcPr/>
                </a:tc>
              </a:tr>
              <a:tr h="661468">
                <a:tc>
                  <a:txBody>
                    <a:bodyPr/>
                    <a:lstStyle/>
                    <a:p>
                      <a:r>
                        <a:rPr lang="en-US" dirty="0" smtClean="0"/>
                        <a:t>Excellent</a:t>
                      </a:r>
                      <a:r>
                        <a:rPr lang="en-US" baseline="0" dirty="0" smtClean="0"/>
                        <a:t> or </a:t>
                      </a:r>
                    </a:p>
                    <a:p>
                      <a:r>
                        <a:rPr lang="en-US" dirty="0" smtClean="0"/>
                        <a:t>Very Good Health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+2.2</a:t>
                      </a:r>
                      <a:r>
                        <a:rPr lang="en-US" baseline="0" dirty="0" smtClean="0"/>
                        <a:t> percentage points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+3.4%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0.04</a:t>
                      </a:r>
                      <a:endParaRPr lang="en-US" dirty="0"/>
                    </a:p>
                  </a:txBody>
                  <a:tcPr/>
                </a:tc>
              </a:tr>
              <a:tr h="49574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All-Cause Mortality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-19.6 deaths per 100,000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-6.1%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0.001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Which Groups Benefited?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18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981200"/>
            <a:ext cx="8077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0664" indent="-512064">
              <a:buFontTx/>
              <a:buChar char="•"/>
            </a:pPr>
            <a:r>
              <a:rPr lang="en-US" sz="3000" dirty="0" smtClean="0">
                <a:latin typeface="Calibri"/>
                <a:cs typeface="Calibri"/>
              </a:rPr>
              <a:t>The decline in the death rate was significant for both whites and non-whites, but was twice as high among non-whites</a:t>
            </a:r>
          </a:p>
          <a:p>
            <a:pPr marL="740664" indent="-512064">
              <a:buFontTx/>
              <a:buChar char="•"/>
            </a:pPr>
            <a:r>
              <a:rPr lang="en-US" sz="3000" dirty="0" smtClean="0">
                <a:latin typeface="Calibri"/>
                <a:cs typeface="Calibri"/>
              </a:rPr>
              <a:t>Medicaid was associated with larger health gains for older adults (35-64) and for people living in poorer areas</a:t>
            </a:r>
          </a:p>
          <a:p>
            <a:pPr marL="740664" indent="-512064">
              <a:buFontTx/>
              <a:buChar char="•"/>
            </a:pPr>
            <a:r>
              <a:rPr lang="en-US" sz="3000" dirty="0" smtClean="0">
                <a:latin typeface="Calibri"/>
                <a:cs typeface="Calibri"/>
              </a:rPr>
              <a:t>All of this is consistent </a:t>
            </a:r>
            <a:r>
              <a:rPr lang="en-US" sz="3000" smtClean="0">
                <a:latin typeface="Calibri"/>
                <a:cs typeface="Calibri"/>
              </a:rPr>
              <a:t>with whom we </a:t>
            </a:r>
            <a:r>
              <a:rPr lang="en-US" sz="3000" dirty="0" smtClean="0">
                <a:latin typeface="Calibri"/>
                <a:cs typeface="Calibri"/>
              </a:rPr>
              <a:t>might expect to benefit most from a Medicaid expansion</a:t>
            </a:r>
            <a:endParaRPr lang="en-US" sz="3000" dirty="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Discussion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685800" y="1676400"/>
            <a:ext cx="7696200" cy="3810000"/>
          </a:xfrm>
        </p:spPr>
        <p:txBody>
          <a:bodyPr/>
          <a:lstStyle/>
          <a:p>
            <a:pPr marL="742950" indent="-511175"/>
            <a:r>
              <a:rPr lang="en-US" sz="3000" dirty="0" smtClean="0"/>
              <a:t>Medicaid expansions were associated with significant reductions in mortality over a five-year follow-up period</a:t>
            </a:r>
          </a:p>
          <a:p>
            <a:pPr marL="742950" indent="-511175"/>
            <a:r>
              <a:rPr lang="en-US" sz="3000" dirty="0" smtClean="0"/>
              <a:t>Pathway of secondary outcomes:   Coverage </a:t>
            </a:r>
            <a:r>
              <a:rPr lang="en-US" sz="22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3000" dirty="0" smtClean="0"/>
              <a:t> Access </a:t>
            </a:r>
            <a:r>
              <a:rPr lang="en-US" sz="22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3000" dirty="0" smtClean="0"/>
              <a:t> Health </a:t>
            </a:r>
            <a:r>
              <a:rPr lang="en-US" sz="2000" dirty="0" err="1" smtClean="0">
                <a:latin typeface="Wingdings"/>
                <a:ea typeface="Wingdings"/>
                <a:cs typeface="Wingdings"/>
              </a:rPr>
              <a:t></a:t>
            </a:r>
            <a:r>
              <a:rPr lang="en-US" sz="3000" dirty="0" smtClean="0"/>
              <a:t>Survival</a:t>
            </a:r>
          </a:p>
          <a:p>
            <a:pPr marL="742950" indent="-511175"/>
            <a:r>
              <a:rPr lang="en-US" sz="3000" dirty="0" smtClean="0"/>
              <a:t>Consistent with gains in access and self-reported health in Medicaid from the randomized trial in Oregon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19</a:t>
            </a:fld>
            <a:endParaRPr lang="en-US" sz="120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Background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>
          <a:xfrm>
            <a:off x="762000" y="1600200"/>
            <a:ext cx="8001000" cy="3886200"/>
          </a:xfrm>
        </p:spPr>
        <p:txBody>
          <a:bodyPr/>
          <a:lstStyle/>
          <a:p>
            <a:pPr marL="742950" indent="-511175"/>
            <a:r>
              <a:rPr lang="en-US" sz="2800" dirty="0" smtClean="0">
                <a:ea typeface="Times New Roman" charset="0"/>
                <a:cs typeface="Times New Roman" charset="0"/>
              </a:rPr>
              <a:t>The Affordable Care Act (ACA) expands </a:t>
            </a:r>
            <a:r>
              <a:rPr lang="en-US" sz="2800" dirty="0" smtClean="0"/>
              <a:t>Medicaid in 2014 to all adults up to 133% of the federal poverty level</a:t>
            </a:r>
          </a:p>
          <a:p>
            <a:pPr marL="742950" indent="-511175"/>
            <a:r>
              <a:rPr lang="en-US" sz="2800" dirty="0" smtClean="0"/>
              <a:t>Recent Supreme Court ruling determined that states have the option of whether to participate in expansion</a:t>
            </a:r>
          </a:p>
          <a:p>
            <a:pPr marL="742950" indent="-511175"/>
            <a:r>
              <a:rPr lang="en-US" sz="2800" dirty="0" smtClean="0"/>
              <a:t>Governors and legislators in several states have said they will not implement the expansion – while many others have said they are reluctant to do so.</a:t>
            </a:r>
          </a:p>
          <a:p>
            <a:pPr marL="742950" indent="-511175"/>
            <a:endParaRPr lang="en-US" sz="2800" dirty="0" smtClean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413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014DC393-28E8-854F-864C-5F471083C7F4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Limitations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676400"/>
            <a:ext cx="7391400" cy="3810000"/>
          </a:xfrm>
        </p:spPr>
        <p:txBody>
          <a:bodyPr/>
          <a:lstStyle/>
          <a:p>
            <a:pPr marL="742950" indent="-511175"/>
            <a:r>
              <a:rPr lang="en-US" sz="2800" dirty="0" smtClean="0"/>
              <a:t>Results driven by largest state (New York), unclear how </a:t>
            </a:r>
            <a:r>
              <a:rPr lang="en-US" sz="2800" dirty="0" err="1" smtClean="0"/>
              <a:t>generalizable</a:t>
            </a:r>
            <a:r>
              <a:rPr lang="en-US" sz="2800" dirty="0" smtClean="0"/>
              <a:t> results may be</a:t>
            </a:r>
          </a:p>
          <a:p>
            <a:pPr marL="742950" indent="-511175"/>
            <a:r>
              <a:rPr lang="en-US" sz="2800" dirty="0" smtClean="0">
                <a:ea typeface="Times New Roman" charset="0"/>
                <a:cs typeface="Times New Roman" charset="0"/>
              </a:rPr>
              <a:t>Lack of individual-level information (especially health and chronic diseases) in mortality data</a:t>
            </a:r>
          </a:p>
          <a:p>
            <a:pPr marL="742950" indent="-511175"/>
            <a:r>
              <a:rPr lang="en-US" sz="2800" dirty="0" smtClean="0">
                <a:ea typeface="Times New Roman" charset="0"/>
                <a:cs typeface="Times New Roman" charset="0"/>
              </a:rPr>
              <a:t>Non-randomized design </a:t>
            </a:r>
          </a:p>
          <a:p>
            <a:pPr marL="1143000" lvl="1" indent="-511175"/>
            <a:r>
              <a:rPr lang="en-US" sz="2400" dirty="0" smtClean="0">
                <a:ea typeface="Times New Roman" charset="0"/>
                <a:cs typeface="Times New Roman" charset="0"/>
              </a:rPr>
              <a:t>Results can only show an association</a:t>
            </a:r>
          </a:p>
          <a:p>
            <a:pPr marL="1143000" lvl="1" indent="-511175"/>
            <a:r>
              <a:rPr lang="en-US" sz="2400" dirty="0" smtClean="0">
                <a:ea typeface="Times New Roman" charset="0"/>
                <a:cs typeface="Times New Roman" charset="0"/>
              </a:rPr>
              <a:t>Other unmeasured trends could be producing the observed results</a:t>
            </a: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246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20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Policy Implications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676400"/>
            <a:ext cx="7391400" cy="3810000"/>
          </a:xfrm>
        </p:spPr>
        <p:txBody>
          <a:bodyPr/>
          <a:lstStyle/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Expanding Medicaid may, simply put, save lives</a:t>
            </a:r>
          </a:p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These state expansions are quite similar to what states are considering under the ACA, though the latter expansions would be even bigger</a:t>
            </a:r>
          </a:p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Would all states see the same benefits?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246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21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Cost: The Missing Piece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676400"/>
            <a:ext cx="7391400" cy="3810000"/>
          </a:xfrm>
        </p:spPr>
        <p:txBody>
          <a:bodyPr/>
          <a:lstStyle/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Our data sources do not allow us to measure costs</a:t>
            </a: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Oregon findings and other research suggests people with insurance will use more services and cost more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246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22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Cost: The Missing Piece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676400"/>
            <a:ext cx="7391400" cy="3810000"/>
          </a:xfrm>
        </p:spPr>
        <p:txBody>
          <a:bodyPr/>
          <a:lstStyle/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But Medicaid remains less expensive than most private insurance </a:t>
            </a: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Federal share of the ACA expansion is quite generous, and some state spending will be offset by reductions in uncompensated care</a:t>
            </a:r>
          </a:p>
          <a:p>
            <a:pPr marL="742950" indent="-511175">
              <a:buNone/>
            </a:pPr>
            <a:endParaRPr lang="en-US" sz="3000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2460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23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Conclusions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76400"/>
            <a:ext cx="7848600" cy="3810000"/>
          </a:xfrm>
        </p:spPr>
        <p:txBody>
          <a:bodyPr/>
          <a:lstStyle/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Medicaid expansions are associated with improved coverage, access, health, and reduced mortality</a:t>
            </a:r>
          </a:p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Expanded Medicaid under the ACA may significantly improve health for millions of low-income adults</a:t>
            </a:r>
          </a:p>
          <a:p>
            <a:pPr marL="742950" indent="-511175"/>
            <a:r>
              <a:rPr lang="en-US" sz="3000" dirty="0" smtClean="0">
                <a:ea typeface="Times New Roman" charset="0"/>
                <a:cs typeface="Times New Roman" charset="0"/>
              </a:rPr>
              <a:t>Cuts in Medicaid – or repealing the Medicaid expansion – likely </a:t>
            </a:r>
            <a:r>
              <a:rPr lang="en-US" sz="3000" dirty="0" smtClean="0"/>
              <a:t>would adversely impact the health of vulnerable populations</a:t>
            </a:r>
            <a:endParaRPr lang="en-US" sz="3000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24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Acknowledgments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>
          <a:xfrm>
            <a:off x="838200" y="1828800"/>
            <a:ext cx="7391400" cy="3657600"/>
          </a:xfrm>
        </p:spPr>
        <p:txBody>
          <a:bodyPr/>
          <a:lstStyle/>
          <a:p>
            <a:r>
              <a:rPr lang="en-US" sz="3600" dirty="0" smtClean="0"/>
              <a:t>Many thanks to my co-authors Arnie Epstein and Kate </a:t>
            </a:r>
            <a:r>
              <a:rPr lang="en-US" sz="3600" dirty="0" err="1" smtClean="0"/>
              <a:t>Baicker</a:t>
            </a:r>
            <a:r>
              <a:rPr lang="en-US" sz="3600" dirty="0" smtClean="0"/>
              <a:t> at the Harvard School of Public Health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1509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61DF1E50-D12D-1E45-8245-326D2B9EB4A3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25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Background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>
          <a:xfrm>
            <a:off x="762000" y="1600200"/>
            <a:ext cx="8001000" cy="3886200"/>
          </a:xfrm>
        </p:spPr>
        <p:txBody>
          <a:bodyPr/>
          <a:lstStyle/>
          <a:p>
            <a:pPr marL="742950" indent="-511175"/>
            <a:r>
              <a:rPr lang="en-US" sz="2800" dirty="0" smtClean="0"/>
              <a:t>Reasons given by states that they will not expand Medicaid include:</a:t>
            </a:r>
          </a:p>
          <a:p>
            <a:pPr marL="1143000" lvl="1" indent="-511175"/>
            <a:r>
              <a:rPr lang="en-US" sz="2400" dirty="0" smtClean="0"/>
              <a:t>They oppose the ACA and won’t implement any of it</a:t>
            </a:r>
          </a:p>
          <a:p>
            <a:pPr marL="1143000" lvl="1" indent="-511175"/>
            <a:r>
              <a:rPr lang="en-US" sz="2400" dirty="0" smtClean="0"/>
              <a:t>They can’t afford it – a threat of “financial ruin”</a:t>
            </a:r>
          </a:p>
          <a:p>
            <a:pPr marL="1143000" lvl="1" indent="-511175"/>
            <a:r>
              <a:rPr lang="en-US" sz="2400" dirty="0" smtClean="0"/>
              <a:t>Because it is a “broken program”</a:t>
            </a:r>
          </a:p>
          <a:p>
            <a:pPr marL="742950" indent="-511175"/>
            <a:r>
              <a:rPr lang="en-US" sz="2800" dirty="0" smtClean="0"/>
              <a:t>Meanwhile, several states have already expanded Medicaid to adults over the past decade</a:t>
            </a:r>
          </a:p>
          <a:p>
            <a:pPr marL="742950" indent="-511175"/>
            <a:endParaRPr lang="en-US" sz="2800" dirty="0" smtClean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413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014DC393-28E8-854F-864C-5F471083C7F4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3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Background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4294967295"/>
          </p:nvPr>
        </p:nvSpPr>
        <p:spPr>
          <a:xfrm>
            <a:off x="762000" y="1600200"/>
            <a:ext cx="8001000" cy="3886200"/>
          </a:xfrm>
        </p:spPr>
        <p:txBody>
          <a:bodyPr/>
          <a:lstStyle/>
          <a:p>
            <a:pPr marL="742950" indent="-511175"/>
            <a:r>
              <a:rPr lang="en-US" sz="2800" dirty="0" smtClean="0"/>
              <a:t>Reasons given by states that they will not expand Medicaid include:</a:t>
            </a:r>
          </a:p>
          <a:p>
            <a:pPr marL="1143000" lvl="1" indent="-511175"/>
            <a:r>
              <a:rPr lang="en-US" sz="2400" dirty="0" smtClean="0"/>
              <a:t>They oppose the ACA and won’t implement any of it</a:t>
            </a:r>
          </a:p>
          <a:p>
            <a:pPr marL="1143000" lvl="1" indent="-511175"/>
            <a:r>
              <a:rPr lang="en-US" sz="2400" dirty="0" smtClean="0"/>
              <a:t>They can’t afford it – a threat of “financial ruin”</a:t>
            </a:r>
          </a:p>
          <a:p>
            <a:pPr marL="1143000" lvl="1" indent="-511175"/>
            <a:r>
              <a:rPr lang="en-US" sz="2400" dirty="0" smtClean="0"/>
              <a:t>Because it is a “broken program”</a:t>
            </a:r>
          </a:p>
          <a:p>
            <a:pPr marL="742950" indent="-511175"/>
            <a:r>
              <a:rPr lang="en-US" sz="2800" dirty="0" smtClean="0"/>
              <a:t>Meanwhile, several states have already expanded Medicaid to adults over the past decade</a:t>
            </a:r>
          </a:p>
          <a:p>
            <a:pPr marL="742950" indent="-511175"/>
            <a:r>
              <a:rPr lang="en-US" sz="2800" b="1" i="1" dirty="0" smtClean="0"/>
              <a:t>Yet the health impact of Medicaid coverage is unclear, particularly for adults</a:t>
            </a:r>
            <a:endParaRPr lang="en-US" sz="2800" b="1" i="1" dirty="0" smtClean="0">
              <a:ea typeface="Times New Roman" charset="0"/>
              <a:cs typeface="Times New Roman" charset="0"/>
            </a:endParaRPr>
          </a:p>
          <a:p>
            <a:pPr marL="742950" indent="-511175"/>
            <a:endParaRPr lang="en-US" sz="2800" dirty="0" smtClean="0"/>
          </a:p>
          <a:p>
            <a:pPr marL="742950" indent="-511175"/>
            <a:endParaRPr lang="en-US" sz="2800" dirty="0" smtClean="0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413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014DC393-28E8-854F-864C-5F471083C7F4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4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914400"/>
            <a:ext cx="9144000" cy="533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3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014DC393-28E8-854F-864C-5F471083C7F4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5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pic>
        <p:nvPicPr>
          <p:cNvPr id="7" name="Picture 6" descr="Screen Shot 2012-05-08 at 10.07.54 PM.png"/>
          <p:cNvPicPr>
            <a:picLocks noChangeAspect="1"/>
          </p:cNvPicPr>
          <p:nvPr/>
        </p:nvPicPr>
        <p:blipFill>
          <a:blip r:embed="rId3"/>
          <a:srcRect l="7000" t="27200" r="7000" b="23200"/>
          <a:stretch>
            <a:fillRect/>
          </a:stretch>
        </p:blipFill>
        <p:spPr>
          <a:xfrm>
            <a:off x="146304" y="1371600"/>
            <a:ext cx="8878528" cy="3962400"/>
          </a:xfrm>
          <a:prstGeom prst="rect">
            <a:avLst/>
          </a:prstGeom>
          <a:solidFill>
            <a:schemeClr val="tx1">
              <a:alpha val="0"/>
            </a:schemeClr>
          </a:solidFill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Objectives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533400" y="1828800"/>
            <a:ext cx="7696200" cy="3657600"/>
          </a:xfrm>
        </p:spPr>
        <p:txBody>
          <a:bodyPr/>
          <a:lstStyle/>
          <a:p>
            <a:pPr marL="742950" indent="-511175"/>
            <a:r>
              <a:rPr lang="en-US" sz="3600" dirty="0" smtClean="0"/>
              <a:t>To examine whether state Medicaid expansions were associated with any changes in all-cause mortality</a:t>
            </a:r>
          </a:p>
          <a:p>
            <a:pPr marL="742950" indent="-511175"/>
            <a:r>
              <a:rPr lang="en-US" sz="3600" dirty="0" smtClean="0"/>
              <a:t>Secondary outcomes:</a:t>
            </a:r>
          </a:p>
          <a:p>
            <a:pPr marL="1143000" lvl="1" indent="-511175"/>
            <a:r>
              <a:rPr lang="en-US" dirty="0" smtClean="0"/>
              <a:t>insurance coverage</a:t>
            </a:r>
          </a:p>
          <a:p>
            <a:pPr marL="1143000" lvl="1" indent="-511175"/>
            <a:r>
              <a:rPr lang="en-US" dirty="0" smtClean="0"/>
              <a:t>access to care</a:t>
            </a:r>
          </a:p>
          <a:p>
            <a:pPr marL="1143000" lvl="1" indent="-511175"/>
            <a:r>
              <a:rPr lang="en-US" dirty="0" smtClean="0"/>
              <a:t>self-reported health</a:t>
            </a:r>
            <a:endParaRPr lang="en-US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6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Methods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828800"/>
            <a:ext cx="7391400" cy="3657600"/>
          </a:xfrm>
        </p:spPr>
        <p:txBody>
          <a:bodyPr/>
          <a:lstStyle/>
          <a:p>
            <a:pPr marL="742950" indent="-511175"/>
            <a:r>
              <a:rPr lang="en-US" dirty="0" smtClean="0"/>
              <a:t>We identified 3 states that expanded Medicaid to childless adults between 2000-2005: NY, Maine, Arizona</a:t>
            </a:r>
          </a:p>
          <a:p>
            <a:pPr marL="742950" indent="-511175"/>
            <a:r>
              <a:rPr lang="en-US" dirty="0" smtClean="0"/>
              <a:t>We compared them to neighboring states with similar populations and no Medicaid expansion</a:t>
            </a:r>
          </a:p>
          <a:p>
            <a:pPr marL="1143000" lvl="1" indent="-511175"/>
            <a:endParaRPr lang="en-US" dirty="0" smtClean="0"/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7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Study States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8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  <p:pic>
        <p:nvPicPr>
          <p:cNvPr id="6" name="Picture 5" descr="Map.png"/>
          <p:cNvPicPr>
            <a:picLocks noChangeAspect="1"/>
          </p:cNvPicPr>
          <p:nvPr/>
        </p:nvPicPr>
        <p:blipFill>
          <a:blip r:embed="rId3"/>
          <a:srcRect t="16608" b="13677"/>
          <a:stretch>
            <a:fillRect/>
          </a:stretch>
        </p:blipFill>
        <p:spPr>
          <a:xfrm>
            <a:off x="1600200" y="1600200"/>
            <a:ext cx="6060603" cy="4191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Rectangle 7"/>
          <p:cNvSpPr/>
          <p:nvPr/>
        </p:nvSpPr>
        <p:spPr>
          <a:xfrm>
            <a:off x="2286000" y="6324600"/>
            <a:ext cx="228600" cy="228600"/>
          </a:xfrm>
          <a:prstGeom prst="rect">
            <a:avLst/>
          </a:prstGeom>
          <a:solidFill>
            <a:srgbClr val="516FF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6000" y="6019800"/>
            <a:ext cx="228600" cy="228600"/>
          </a:xfrm>
          <a:prstGeom prst="rect">
            <a:avLst/>
          </a:prstGeom>
          <a:solidFill>
            <a:srgbClr val="26F646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743200" y="5961888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Treatment States	1) NY  2) ME  3) AZ</a:t>
            </a:r>
            <a:endParaRPr lang="en-US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2743200" y="6272784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Control States	1) PA   2) NH  3) NM &amp; NV	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b="1" dirty="0" smtClean="0">
                <a:ea typeface="Times New Roman" charset="0"/>
                <a:cs typeface="Times New Roman" charset="0"/>
              </a:rPr>
              <a:t>Primary Outcome: Mortality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4294967295"/>
          </p:nvPr>
        </p:nvSpPr>
        <p:spPr>
          <a:xfrm>
            <a:off x="838200" y="1676400"/>
            <a:ext cx="7391400" cy="3810000"/>
          </a:xfrm>
        </p:spPr>
        <p:txBody>
          <a:bodyPr/>
          <a:lstStyle/>
          <a:p>
            <a:pPr marL="742950" indent="-511175"/>
            <a:r>
              <a:rPr lang="en-US" sz="3000" b="1" dirty="0" smtClean="0">
                <a:ea typeface="Times New Roman" charset="0"/>
                <a:cs typeface="Times New Roman" charset="0"/>
              </a:rPr>
              <a:t>All-Cause Mortality: </a:t>
            </a:r>
            <a:r>
              <a:rPr lang="en-US" sz="3000" dirty="0" smtClean="0">
                <a:ea typeface="Times New Roman" charset="0"/>
                <a:cs typeface="Times New Roman" charset="0"/>
              </a:rPr>
              <a:t>County-level mortality by race, age, and gender from the Centers for Disease Control &amp; Prevention (CDC)</a:t>
            </a:r>
          </a:p>
          <a:p>
            <a:pPr marL="742950" indent="-511175"/>
            <a:r>
              <a:rPr lang="en-US" sz="3000" b="1" dirty="0" smtClean="0">
                <a:ea typeface="Times New Roman" charset="0"/>
                <a:cs typeface="Times New Roman" charset="0"/>
              </a:rPr>
              <a:t>Time Period: </a:t>
            </a:r>
            <a:r>
              <a:rPr lang="en-US" sz="3000" dirty="0" smtClean="0">
                <a:ea typeface="Times New Roman" charset="0"/>
                <a:cs typeface="Times New Roman" charset="0"/>
              </a:rPr>
              <a:t>1997-2007, for 5 years before and after each expansion</a:t>
            </a:r>
          </a:p>
          <a:p>
            <a:pPr marL="742950" indent="-511175"/>
            <a:r>
              <a:rPr lang="en-US" sz="3000" b="1" dirty="0" smtClean="0">
                <a:ea typeface="Times New Roman" charset="0"/>
                <a:cs typeface="Times New Roman" charset="0"/>
              </a:rPr>
              <a:t>Study Sample:</a:t>
            </a:r>
            <a:r>
              <a:rPr lang="en-US" sz="3000" dirty="0" smtClean="0">
                <a:ea typeface="Times New Roman" charset="0"/>
                <a:cs typeface="Times New Roman" charset="0"/>
              </a:rPr>
              <a:t>Adults ages 20 to 64</a:t>
            </a:r>
            <a:endParaRPr lang="en-US" sz="2400" dirty="0" smtClean="0"/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  <a:p>
            <a:pPr marL="742950" indent="-511175"/>
            <a:endParaRPr lang="en-US" sz="3000" dirty="0" smtClean="0">
              <a:ea typeface="Times New Roman" charset="0"/>
              <a:cs typeface="Times New Roman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762000" y="1371600"/>
            <a:ext cx="7848600" cy="0"/>
          </a:xfrm>
          <a:prstGeom prst="line">
            <a:avLst/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461" name="Slide Number Placeholder 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/>
            <a:fld id="{30C3342D-326F-874F-80BA-A3329607DBBF}" type="slidenum">
              <a:rPr lang="en-US" sz="1200">
                <a:solidFill>
                  <a:srgbClr val="898989"/>
                </a:solidFill>
                <a:latin typeface="Calibri" charset="0"/>
                <a:ea typeface="Arial" charset="0"/>
                <a:cs typeface="Arial" charset="0"/>
              </a:rPr>
              <a:pPr algn="r"/>
              <a:t>9</a:t>
            </a:fld>
            <a:endParaRPr lang="en-US" sz="1200" dirty="0">
              <a:solidFill>
                <a:srgbClr val="898989"/>
              </a:solidFill>
              <a:latin typeface="Calibri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2469</TotalTime>
  <Words>947</Words>
  <Application>Microsoft Macintosh PowerPoint</Application>
  <PresentationFormat>On-screen Show (4:3)</PresentationFormat>
  <Paragraphs>193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Background</vt:lpstr>
      <vt:lpstr>Background</vt:lpstr>
      <vt:lpstr>Background</vt:lpstr>
      <vt:lpstr>Slide 5</vt:lpstr>
      <vt:lpstr>Objectives</vt:lpstr>
      <vt:lpstr>Methods</vt:lpstr>
      <vt:lpstr>Study States</vt:lpstr>
      <vt:lpstr>Primary Outcome: Mortality</vt:lpstr>
      <vt:lpstr>Other Outcomes</vt:lpstr>
      <vt:lpstr>Methods - Briefly</vt:lpstr>
      <vt:lpstr>Results: Medicaid</vt:lpstr>
      <vt:lpstr>Results: Uninsured</vt:lpstr>
      <vt:lpstr>Results: Cost-Related Barriers</vt:lpstr>
      <vt:lpstr>Results: Self-Reported Health</vt:lpstr>
      <vt:lpstr>Results: Mortality</vt:lpstr>
      <vt:lpstr>Multivariate Analyses</vt:lpstr>
      <vt:lpstr>Which Groups Benefited?</vt:lpstr>
      <vt:lpstr>Discussion</vt:lpstr>
      <vt:lpstr>Limitations</vt:lpstr>
      <vt:lpstr>Policy Implications</vt:lpstr>
      <vt:lpstr>Cost: The Missing Piece</vt:lpstr>
      <vt:lpstr>Cost: The Missing Piece</vt:lpstr>
      <vt:lpstr>Conclusions</vt:lpstr>
      <vt:lpstr>Acknowledgments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AMBITION To make HSPH the 1st School of Public Health in the 21st Century</dc:title>
  <dc:creator>MC</dc:creator>
  <cp:lastModifiedBy>bnguyen</cp:lastModifiedBy>
  <cp:revision>122</cp:revision>
  <dcterms:created xsi:type="dcterms:W3CDTF">2012-09-11T16:16:58Z</dcterms:created>
  <dcterms:modified xsi:type="dcterms:W3CDTF">2012-10-22T17:44:21Z</dcterms:modified>
</cp:coreProperties>
</file>